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1834" r:id="rId2"/>
    <p:sldId id="1889" r:id="rId3"/>
    <p:sldId id="1891" r:id="rId4"/>
    <p:sldId id="2178" r:id="rId5"/>
    <p:sldId id="2189" r:id="rId6"/>
    <p:sldId id="2188" r:id="rId7"/>
    <p:sldId id="2190" r:id="rId8"/>
    <p:sldId id="2185" r:id="rId9"/>
    <p:sldId id="2186" r:id="rId10"/>
    <p:sldId id="2187" r:id="rId11"/>
    <p:sldId id="1924" r:id="rId12"/>
    <p:sldId id="1890" r:id="rId13"/>
    <p:sldId id="1927" r:id="rId14"/>
    <p:sldId id="1917" r:id="rId15"/>
    <p:sldId id="1919" r:id="rId16"/>
    <p:sldId id="2184" r:id="rId17"/>
    <p:sldId id="1892" r:id="rId18"/>
    <p:sldId id="2195" r:id="rId19"/>
    <p:sldId id="2196" r:id="rId20"/>
    <p:sldId id="2197" r:id="rId21"/>
    <p:sldId id="2193" r:id="rId22"/>
    <p:sldId id="2192" r:id="rId23"/>
    <p:sldId id="2191" r:id="rId24"/>
    <p:sldId id="2194" r:id="rId25"/>
    <p:sldId id="1934" r:id="rId26"/>
    <p:sldId id="1893" r:id="rId27"/>
    <p:sldId id="2198" r:id="rId28"/>
    <p:sldId id="2199" r:id="rId29"/>
    <p:sldId id="2200" r:id="rId30"/>
    <p:sldId id="1894" r:id="rId31"/>
    <p:sldId id="2203" r:id="rId32"/>
    <p:sldId id="2204" r:id="rId33"/>
    <p:sldId id="2201" r:id="rId34"/>
    <p:sldId id="2183" r:id="rId35"/>
    <p:sldId id="1930" r:id="rId36"/>
    <p:sldId id="1835"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5" userDrawn="1">
          <p15:clr>
            <a:srgbClr val="A4A3A4"/>
          </p15:clr>
        </p15:guide>
        <p15:guide id="2" pos="7256" userDrawn="1">
          <p15:clr>
            <a:srgbClr val="A4A3A4"/>
          </p15:clr>
        </p15:guide>
        <p15:guide id="3" orient="horz" pos="2341" userDrawn="1">
          <p15:clr>
            <a:srgbClr val="A4A3A4"/>
          </p15:clr>
        </p15:guide>
        <p15:guide id="4" orient="horz" pos="2273" userDrawn="1">
          <p15:clr>
            <a:srgbClr val="A4A3A4"/>
          </p15:clr>
        </p15:guide>
        <p15:guide id="5" orient="horz" pos="3928" userDrawn="1">
          <p15:clr>
            <a:srgbClr val="A4A3A4"/>
          </p15:clr>
        </p15:guide>
        <p15:guide id="6" orient="horz" pos="3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E8E7"/>
    <a:srgbClr val="006C39"/>
    <a:srgbClr val="A13F0B"/>
    <a:srgbClr val="FF99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82" autoAdjust="0"/>
  </p:normalViewPr>
  <p:slideViewPr>
    <p:cSldViewPr snapToGrid="0" showGuides="1">
      <p:cViewPr varScale="1">
        <p:scale>
          <a:sx n="98" d="100"/>
          <a:sy n="98" d="100"/>
        </p:scale>
        <p:origin x="846" y="78"/>
      </p:cViewPr>
      <p:guideLst>
        <p:guide pos="415"/>
        <p:guide pos="7256"/>
        <p:guide orient="horz" pos="2341"/>
        <p:guide orient="horz" pos="2273"/>
        <p:guide orient="horz" pos="3928"/>
        <p:guide orient="horz" pos="38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931667518615386"/>
          <c:y val="0.1885925912752752"/>
          <c:w val="0.51717068042480152"/>
          <c:h val="0.76009255936907316"/>
        </c:manualLayout>
      </c:layout>
      <c:pieChart>
        <c:varyColors val="1"/>
        <c:ser>
          <c:idx val="0"/>
          <c:order val="0"/>
          <c:tx>
            <c:strRef>
              <c:f>Sheet1!$B$1</c:f>
              <c:strCache>
                <c:ptCount val="1"/>
                <c:pt idx="0">
                  <c:v>费用</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B5B-4011-BBAE-11B4F84A6BCD}"/>
              </c:ext>
            </c:extLst>
          </c:dPt>
          <c:dPt>
            <c:idx val="1"/>
            <c:bubble3D val="0"/>
            <c:spPr>
              <a:solidFill>
                <a:srgbClr val="A2A2A2"/>
              </a:solidFill>
              <a:ln w="19050">
                <a:solidFill>
                  <a:schemeClr val="lt1"/>
                </a:solidFill>
              </a:ln>
              <a:effectLst/>
            </c:spPr>
            <c:extLst>
              <c:ext xmlns:c16="http://schemas.microsoft.com/office/drawing/2014/chart" uri="{C3380CC4-5D6E-409C-BE32-E72D297353CC}">
                <c16:uniqueId val="{00000003-3B5B-4011-BBAE-11B4F84A6BCD}"/>
              </c:ext>
            </c:extLst>
          </c:dPt>
          <c:dPt>
            <c:idx val="2"/>
            <c:bubble3D val="0"/>
            <c:spPr>
              <a:solidFill>
                <a:srgbClr val="3F3F3F"/>
              </a:solidFill>
              <a:ln w="19050">
                <a:solidFill>
                  <a:schemeClr val="lt1"/>
                </a:solidFill>
              </a:ln>
              <a:effectLst/>
            </c:spPr>
            <c:extLst>
              <c:ext xmlns:c16="http://schemas.microsoft.com/office/drawing/2014/chart" uri="{C3380CC4-5D6E-409C-BE32-E72D297353CC}">
                <c16:uniqueId val="{00000005-3B5B-4011-BBAE-11B4F84A6BCD}"/>
              </c:ext>
            </c:extLst>
          </c:dPt>
          <c:dPt>
            <c:idx val="3"/>
            <c:bubble3D val="0"/>
            <c:explosion val="8"/>
            <c:spPr>
              <a:solidFill>
                <a:schemeClr val="accent4"/>
              </a:solidFill>
              <a:ln w="19050">
                <a:solidFill>
                  <a:schemeClr val="lt1"/>
                </a:solidFill>
              </a:ln>
              <a:effectLst/>
            </c:spPr>
            <c:extLst>
              <c:ext xmlns:c16="http://schemas.microsoft.com/office/drawing/2014/chart" uri="{C3380CC4-5D6E-409C-BE32-E72D297353CC}">
                <c16:uniqueId val="{00000007-3B5B-4011-BBAE-11B4F84A6BC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00A-4A0E-9701-3FA9C0E3CED9}"/>
              </c:ext>
            </c:extLst>
          </c:dPt>
          <c:cat>
            <c:strRef>
              <c:f>Sheet1!$A$2:$A$6</c:f>
              <c:strCache>
                <c:ptCount val="5"/>
                <c:pt idx="0">
                  <c:v>劳务费</c:v>
                </c:pt>
                <c:pt idx="1">
                  <c:v>餐费</c:v>
                </c:pt>
                <c:pt idx="2">
                  <c:v>设备费</c:v>
                </c:pt>
                <c:pt idx="3">
                  <c:v>会议费</c:v>
                </c:pt>
                <c:pt idx="4">
                  <c:v>专家咨询费</c:v>
                </c:pt>
              </c:strCache>
            </c:strRef>
          </c:cat>
          <c:val>
            <c:numRef>
              <c:f>Sheet1!$B$2:$B$6</c:f>
              <c:numCache>
                <c:formatCode>General</c:formatCode>
                <c:ptCount val="5"/>
                <c:pt idx="0">
                  <c:v>46947</c:v>
                </c:pt>
                <c:pt idx="1">
                  <c:v>27385</c:v>
                </c:pt>
                <c:pt idx="2">
                  <c:v>8756</c:v>
                </c:pt>
                <c:pt idx="3">
                  <c:v>5880</c:v>
                </c:pt>
                <c:pt idx="4">
                  <c:v>4000</c:v>
                </c:pt>
              </c:numCache>
            </c:numRef>
          </c:val>
          <c:extLst>
            <c:ext xmlns:c16="http://schemas.microsoft.com/office/drawing/2014/chart" uri="{C3380CC4-5D6E-409C-BE32-E72D297353CC}">
              <c16:uniqueId val="{00000008-3B5B-4011-BBAE-11B4F84A6BC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12D52A-20E8-40F3-B8CE-F8E3F521F5F7}" type="datetimeFigureOut">
              <a:rPr lang="zh-CN" altLang="en-US" smtClean="0"/>
              <a:t>2021/9/12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144B43-5284-45AD-BA9D-C1DAFD86E7F3}" type="slidenum">
              <a:rPr lang="zh-CN" altLang="en-US" smtClean="0"/>
              <a:t>‹#›</a:t>
            </a:fld>
            <a:endParaRPr lang="zh-CN" altLang="en-US"/>
          </a:p>
        </p:txBody>
      </p:sp>
    </p:spTree>
    <p:extLst>
      <p:ext uri="{BB962C8B-B14F-4D97-AF65-F5344CB8AC3E}">
        <p14:creationId xmlns:p14="http://schemas.microsoft.com/office/powerpoint/2010/main" val="174592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1、各负责人汇报计划执行情况（含本人角色2工作）；</a:t>
            </a:r>
          </a:p>
          <a:p>
            <a:r>
              <a:rPr lang="zh-CN" altLang="zh-CN" sz="1200" kern="1200" dirty="0">
                <a:solidFill>
                  <a:schemeClr val="tx1"/>
                </a:solidFill>
                <a:effectLst/>
                <a:latin typeface="+mn-lt"/>
                <a:ea typeface="+mn-ea"/>
                <a:cs typeface="+mn-cs"/>
              </a:rPr>
              <a:t>2、系统实现演示（并说明符合复杂软件工程问题）；</a:t>
            </a:r>
          </a:p>
          <a:p>
            <a:r>
              <a:rPr lang="zh-CN" altLang="zh-CN" sz="1200" kern="1200" dirty="0">
                <a:solidFill>
                  <a:schemeClr val="tx1"/>
                </a:solidFill>
                <a:effectLst/>
                <a:latin typeface="+mn-lt"/>
                <a:ea typeface="+mn-ea"/>
                <a:cs typeface="+mn-cs"/>
              </a:rPr>
              <a:t>3、测试演示；</a:t>
            </a:r>
          </a:p>
          <a:p>
            <a:r>
              <a:rPr lang="zh-CN" altLang="zh-CN" sz="1200" kern="1200" dirty="0">
                <a:solidFill>
                  <a:schemeClr val="tx1"/>
                </a:solidFill>
                <a:effectLst/>
                <a:latin typeface="+mn-lt"/>
                <a:ea typeface="+mn-ea"/>
                <a:cs typeface="+mn-cs"/>
              </a:rPr>
              <a:t>4、遇到的难点及应对措施（如何采用软件工程方法工具解决）；</a:t>
            </a:r>
          </a:p>
          <a:p>
            <a:r>
              <a:rPr lang="zh-CN" altLang="zh-CN" sz="1200" kern="1200" dirty="0">
                <a:solidFill>
                  <a:schemeClr val="tx1"/>
                </a:solidFill>
                <a:effectLst/>
                <a:latin typeface="+mn-lt"/>
                <a:ea typeface="+mn-ea"/>
                <a:cs typeface="+mn-cs"/>
              </a:rPr>
              <a:t>5、项目管理工具使用情况说明；</a:t>
            </a:r>
          </a:p>
          <a:p>
            <a:r>
              <a:rPr lang="zh-CN" altLang="zh-CN" sz="1200" kern="1200" dirty="0">
                <a:solidFill>
                  <a:schemeClr val="tx1"/>
                </a:solidFill>
                <a:effectLst/>
                <a:latin typeface="+mn-lt"/>
                <a:ea typeface="+mn-ea"/>
                <a:cs typeface="+mn-cs"/>
              </a:rPr>
              <a:t>6、软件工程开发模型说明；</a:t>
            </a:r>
          </a:p>
          <a:p>
            <a:r>
              <a:rPr lang="zh-CN" altLang="zh-CN" sz="1200" kern="1200" dirty="0">
                <a:solidFill>
                  <a:schemeClr val="tx1"/>
                </a:solidFill>
                <a:effectLst/>
                <a:latin typeface="+mn-lt"/>
                <a:ea typeface="+mn-ea"/>
                <a:cs typeface="+mn-cs"/>
              </a:rPr>
              <a:t>7、经济决策工具使用情况说明；</a:t>
            </a:r>
          </a:p>
          <a:p>
            <a:r>
              <a:rPr lang="zh-CN" altLang="zh-CN" sz="1200" kern="1200" dirty="0">
                <a:solidFill>
                  <a:schemeClr val="tx1"/>
                </a:solidFill>
                <a:effectLst/>
                <a:latin typeface="+mn-lt"/>
                <a:ea typeface="+mn-ea"/>
                <a:cs typeface="+mn-cs"/>
              </a:rPr>
              <a:t>8、展示实践记录</a:t>
            </a:r>
          </a:p>
          <a:p>
            <a:r>
              <a:rPr lang="zh-CN" altLang="zh-CN" sz="1200" kern="1200" dirty="0">
                <a:solidFill>
                  <a:schemeClr val="tx1"/>
                </a:solidFill>
                <a:effectLst/>
                <a:latin typeface="+mn-lt"/>
                <a:ea typeface="+mn-ea"/>
                <a:cs typeface="+mn-cs"/>
              </a:rPr>
              <a:t>9、展示文档，解释用户使用手册；</a:t>
            </a:r>
          </a:p>
          <a:p>
            <a:r>
              <a:rPr lang="zh-CN" altLang="zh-CN" sz="1200" kern="1200" dirty="0">
                <a:solidFill>
                  <a:schemeClr val="tx1"/>
                </a:solidFill>
                <a:effectLst/>
                <a:latin typeface="+mn-lt"/>
                <a:ea typeface="+mn-ea"/>
                <a:cs typeface="+mn-cs"/>
              </a:rPr>
              <a:t>10、其他需要说的事项。</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01626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5、系统实现演示（并说明符合复杂软件工程问题）（含测试演示）；系统实现演示不限于直接运行程序，但必须有直接运行环节，以确定其可执行性，未能现场演示的现场答辩环节扣5分</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37222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2、各角色负责人汇报计划执行情况（含人员分工，至少担任两个角色及一个组长，项目组长说明对小组工作及组员评价）；</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10499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我的身份是测试负责人和编码人员。第一周主要完成项目背景调研和训练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测试数据的收集工作，与老师沟通确认数据范围后，和闫星润完成了</a:t>
            </a:r>
            <a:r>
              <a:rPr lang="en-US" altLang="zh-CN" sz="1200" kern="1200" dirty="0">
                <a:solidFill>
                  <a:schemeClr val="tx1"/>
                </a:solidFill>
                <a:effectLst/>
                <a:latin typeface="+mn-lt"/>
                <a:ea typeface="+mn-ea"/>
                <a:cs typeface="+mn-cs"/>
              </a:rPr>
              <a:t>Cuckoo</a:t>
            </a:r>
            <a:r>
              <a:rPr lang="zh-CN" altLang="zh-CN" sz="1200" kern="1200" dirty="0">
                <a:solidFill>
                  <a:schemeClr val="tx1"/>
                </a:solidFill>
                <a:effectLst/>
                <a:latin typeface="+mn-lt"/>
                <a:ea typeface="+mn-ea"/>
                <a:cs typeface="+mn-cs"/>
              </a:rPr>
              <a:t>环境配置，完成从原始数据集到作为模型直接输入的病毒行为报告的预处理过程。第二周主要协助编码人员，完成了模型的训练和导出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读取。周末时遇到了无法对独立的新样本进行预测的技术问题，经两天研究在第三周周一解决，接着周二完成了模型参数计算的测试工作，并与界面对接，周三完成了界面测试。其中中后段遇到的技术问题确实是比较意外的，但经过集中研究还是得以解决，赶上了进度，顺利完成了计划的所有编码及测试工作。</a:t>
            </a:r>
          </a:p>
          <a:p>
            <a:r>
              <a:rPr lang="zh-CN" altLang="zh-CN" sz="1200" kern="1200" dirty="0">
                <a:solidFill>
                  <a:schemeClr val="tx1"/>
                </a:solidFill>
                <a:effectLst/>
                <a:latin typeface="+mn-lt"/>
                <a:ea typeface="+mn-ea"/>
                <a:cs typeface="+mn-cs"/>
              </a:rPr>
              <a:t>作为测试负责人，完成了测试计划中两项主要测试内容：</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模型评价，完成了对所有生成模型的评价参数的计算，输出其准确率、精确率、召回率、</a:t>
            </a:r>
            <a:r>
              <a:rPr lang="en-US" altLang="zh-CN" sz="1200" kern="1200" dirty="0">
                <a:solidFill>
                  <a:schemeClr val="tx1"/>
                </a:solidFill>
                <a:effectLst/>
                <a:latin typeface="+mn-lt"/>
                <a:ea typeface="+mn-ea"/>
                <a:cs typeface="+mn-cs"/>
              </a:rPr>
              <a:t>F-1 Score</a:t>
            </a:r>
            <a:r>
              <a:rPr lang="zh-CN" altLang="zh-CN" sz="1200" kern="1200" dirty="0">
                <a:solidFill>
                  <a:schemeClr val="tx1"/>
                </a:solidFill>
                <a:effectLst/>
                <a:latin typeface="+mn-lt"/>
                <a:ea typeface="+mn-ea"/>
                <a:cs typeface="+mn-cs"/>
              </a:rPr>
              <a:t>，绘制混淆矩阵及</a:t>
            </a:r>
            <a:r>
              <a:rPr lang="en-US" altLang="zh-CN" sz="1200" kern="1200" dirty="0">
                <a:solidFill>
                  <a:schemeClr val="tx1"/>
                </a:solidFill>
                <a:effectLst/>
                <a:latin typeface="+mn-lt"/>
                <a:ea typeface="+mn-ea"/>
                <a:cs typeface="+mn-cs"/>
              </a:rPr>
              <a:t>ROC</a:t>
            </a:r>
            <a:r>
              <a:rPr lang="zh-CN" altLang="zh-CN" sz="1200" kern="1200" dirty="0">
                <a:solidFill>
                  <a:schemeClr val="tx1"/>
                </a:solidFill>
                <a:effectLst/>
                <a:latin typeface="+mn-lt"/>
                <a:ea typeface="+mn-ea"/>
                <a:cs typeface="+mn-cs"/>
              </a:rPr>
              <a:t>曲线，并将这部分数据作为模型参数集成到了界面中，用户可以查看；</a:t>
            </a:r>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功能及界面测试，测试通过了选择预测数据、选择模型、查看模型参数、单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多样本预测、连接数据库、查询数据库、上传数据库等功能点，并测试确认程序</a:t>
            </a:r>
            <a:r>
              <a:rPr lang="en-US" altLang="zh-CN" sz="1200" kern="1200" dirty="0">
                <a:solidFill>
                  <a:schemeClr val="tx1"/>
                </a:solidFill>
                <a:effectLst/>
                <a:latin typeface="+mn-lt"/>
                <a:ea typeface="+mn-ea"/>
                <a:cs typeface="+mn-cs"/>
              </a:rPr>
              <a:t>UI</a:t>
            </a:r>
            <a:r>
              <a:rPr lang="zh-CN" altLang="zh-CN" sz="1200" kern="1200" dirty="0">
                <a:solidFill>
                  <a:schemeClr val="tx1"/>
                </a:solidFill>
                <a:effectLst/>
                <a:latin typeface="+mn-lt"/>
                <a:ea typeface="+mn-ea"/>
                <a:cs typeface="+mn-cs"/>
              </a:rPr>
              <a:t>设计合理。</a:t>
            </a:r>
          </a:p>
          <a:p>
            <a:endParaRPr lang="zh-CN" altLang="en-US" dirty="0"/>
          </a:p>
        </p:txBody>
      </p:sp>
      <p:sp>
        <p:nvSpPr>
          <p:cNvPr id="4" name="灯片编号占位符 3"/>
          <p:cNvSpPr>
            <a:spLocks noGrp="1"/>
          </p:cNvSpPr>
          <p:nvPr>
            <p:ph type="sldNum" sz="quarter" idx="5"/>
          </p:nvPr>
        </p:nvSpPr>
        <p:spPr/>
        <p:txBody>
          <a:bodyPr/>
          <a:lstStyle/>
          <a:p>
            <a:fld id="{41144B43-5284-45AD-BA9D-C1DAFD86E7F3}" type="slidenum">
              <a:rPr lang="zh-CN" altLang="en-US" smtClean="0"/>
              <a:t>9</a:t>
            </a:fld>
            <a:endParaRPr lang="zh-CN" altLang="en-US"/>
          </a:p>
        </p:txBody>
      </p:sp>
    </p:spTree>
    <p:extLst>
      <p:ext uri="{BB962C8B-B14F-4D97-AF65-F5344CB8AC3E}">
        <p14:creationId xmlns:p14="http://schemas.microsoft.com/office/powerpoint/2010/main" val="1477206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1、业务需求分析、技术需求分析、开发模型选择；</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14980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3、项目管理工具及使用情况截图（说明采用的会议记录（包括与指导教师交互、集中指导情况）、各类文档（列出文档目录、大致展示使用说明书）及其他证实实件工程开发模型）；</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20413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144B43-5284-45AD-BA9D-C1DAFD86E7F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35457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4、经济决策工具及使用情况截图（说明预算、决算大致情况）；</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15067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41342.5</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144B43-5284-45AD-BA9D-C1DAFD86E7F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05937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6、遇到的难点及应对措施（如何采用软件工程方法工具解决）；</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125659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xml"/><Relationship Id="rId5" Type="http://schemas.openxmlformats.org/officeDocument/2006/relationships/image" Target="../media/image14.png"/><Relationship Id="rId4" Type="http://schemas.microsoft.com/office/2007/relationships/hdphoto" Target="../media/hdphoto2.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191375" y="133072"/>
            <a:ext cx="6791691" cy="6535793"/>
          </a:xfrm>
          <a:prstGeom prst="rect">
            <a:avLst/>
          </a:prstGeom>
        </p:spPr>
      </p:pic>
      <p:sp>
        <p:nvSpPr>
          <p:cNvPr id="7" name="矩形 6">
            <a:extLst>
              <a:ext uri="{FF2B5EF4-FFF2-40B4-BE49-F238E27FC236}">
                <a16:creationId xmlns:a16="http://schemas.microsoft.com/office/drawing/2014/main" id="{902F5BB1-3479-4B75-8121-C76027E92312}"/>
              </a:ext>
            </a:extLst>
          </p:cNvPr>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a:extLst>
              <a:ext uri="{FF2B5EF4-FFF2-40B4-BE49-F238E27FC236}">
                <a16:creationId xmlns:a16="http://schemas.microsoft.com/office/drawing/2014/main" id="{38ABF151-FDDE-4498-994E-B5F9476EFBE3}"/>
              </a:ext>
            </a:extLst>
          </p:cNvPr>
          <p:cNvSpPr>
            <a:spLocks noGrp="1"/>
          </p:cNvSpPr>
          <p:nvPr>
            <p:ph type="subTitle" idx="1"/>
          </p:nvPr>
        </p:nvSpPr>
        <p:spPr>
          <a:xfrm>
            <a:off x="3549208"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a:extLst>
              <a:ext uri="{FF2B5EF4-FFF2-40B4-BE49-F238E27FC236}">
                <a16:creationId xmlns:a16="http://schemas.microsoft.com/office/drawing/2014/main" id="{8CC37306-857E-4BB2-87D4-C5C227822D6F}"/>
              </a:ext>
            </a:extLst>
          </p:cNvPr>
          <p:cNvSpPr>
            <a:spLocks noGrp="1"/>
          </p:cNvSpPr>
          <p:nvPr>
            <p:ph type="body" sz="quarter" idx="11"/>
          </p:nvPr>
        </p:nvSpPr>
        <p:spPr>
          <a:xfrm>
            <a:off x="3549208"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3549208"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a:extLst>
              <a:ext uri="{FF2B5EF4-FFF2-40B4-BE49-F238E27FC236}">
                <a16:creationId xmlns:a16="http://schemas.microsoft.com/office/drawing/2014/main" id="{E2FF2961-8E0B-4CFB-9897-39262A918722}"/>
              </a:ext>
            </a:extLst>
          </p:cNvPr>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3549208" y="1484311"/>
            <a:ext cx="7287114" cy="2386807"/>
          </a:xfrm>
        </p:spPr>
        <p:txBody>
          <a:bodyPr>
            <a:noAutofit/>
          </a:bodyPr>
          <a:lstStyle>
            <a:lvl1pPr marL="0" indent="0">
              <a:lnSpc>
                <a:spcPct val="100000"/>
              </a:lnSpc>
              <a:spcBef>
                <a:spcPts val="0"/>
              </a:spcBef>
              <a:buNone/>
              <a:defRPr sz="660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p>
        </p:txBody>
      </p:sp>
      <p:sp>
        <p:nvSpPr>
          <p:cNvPr id="9" name="矩形 8">
            <a:extLst>
              <a:ext uri="{FF2B5EF4-FFF2-40B4-BE49-F238E27FC236}">
                <a16:creationId xmlns:a16="http://schemas.microsoft.com/office/drawing/2014/main" id="{902F5BB1-3479-4B75-8121-C76027E92312}"/>
              </a:ext>
            </a:extLst>
          </p:cNvPr>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02F5BB1-3479-4B75-8121-C76027E92312}"/>
              </a:ext>
            </a:extLst>
          </p:cNvPr>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DF269877-3713-4708-B674-1A813AB36FFC}"/>
              </a:ext>
            </a:extLst>
          </p:cNvPr>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p>
        </p:txBody>
      </p:sp>
      <p:grpSp>
        <p:nvGrpSpPr>
          <p:cNvPr id="16" name="组合 15"/>
          <p:cNvGrpSpPr/>
          <p:nvPr userDrawn="1"/>
        </p:nvGrpSpPr>
        <p:grpSpPr>
          <a:xfrm>
            <a:off x="6118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a:extLst>
                  <a:ext uri="{FF2B5EF4-FFF2-40B4-BE49-F238E27FC236}">
                    <a16:creationId xmlns:a16="http://schemas.microsoft.com/office/drawing/2014/main" id="{CC1FA68D-3307-481A-8E89-D3CB2E8693F4}"/>
                  </a:ext>
                </a:extLst>
              </p:cNvPr>
              <p:cNvSpPr>
                <a:spLocks/>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3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B92E7EB9-3312-4310-B5FA-50F0FA6CFB99}"/>
                  </a:ext>
                </a:extLst>
              </p:cNvPr>
              <p:cNvGrpSpPr/>
              <p:nvPr/>
            </p:nvGrpSpPr>
            <p:grpSpPr>
              <a:xfrm>
                <a:off x="11380187" y="2628491"/>
                <a:ext cx="208353" cy="241263"/>
                <a:chOff x="3792874" y="3138488"/>
                <a:chExt cx="322175" cy="373063"/>
              </a:xfrm>
              <a:grpFill/>
            </p:grpSpPr>
            <p:sp>
              <p:nvSpPr>
                <p:cNvPr id="3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a:extLst>
                  <a:ext uri="{FF2B5EF4-FFF2-40B4-BE49-F238E27FC236}">
                    <a16:creationId xmlns:a16="http://schemas.microsoft.com/office/drawing/2014/main" id="{4EB45816-40C4-4065-9181-C29D2BECD84E}"/>
                  </a:ext>
                </a:extLst>
              </p:cNvPr>
              <p:cNvGrpSpPr/>
              <p:nvPr/>
            </p:nvGrpSpPr>
            <p:grpSpPr>
              <a:xfrm>
                <a:off x="10279016" y="3306476"/>
                <a:ext cx="313128" cy="329555"/>
                <a:chOff x="6113463" y="3541713"/>
                <a:chExt cx="484188" cy="509588"/>
              </a:xfrm>
              <a:grpFill/>
            </p:grpSpPr>
            <p:sp>
              <p:nvSpPr>
                <p:cNvPr id="3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43281D5-D15F-4210-8FEF-5D0B83A54FD6}"/>
                  </a:ext>
                </a:extLst>
              </p:cNvPr>
              <p:cNvGrpSpPr/>
              <p:nvPr/>
            </p:nvGrpSpPr>
            <p:grpSpPr>
              <a:xfrm>
                <a:off x="10268702" y="2216649"/>
                <a:ext cx="355220" cy="448646"/>
                <a:chOff x="6108700" y="2066926"/>
                <a:chExt cx="549275" cy="693738"/>
              </a:xfrm>
              <a:grpFill/>
            </p:grpSpPr>
            <p:sp>
              <p:nvSpPr>
                <p:cNvPr id="2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CD1C2EA2-DECB-4C4E-997D-8417E76BE944}"/>
                  </a:ext>
                </a:extLst>
              </p:cNvPr>
              <p:cNvGrpSpPr/>
              <p:nvPr/>
            </p:nvGrpSpPr>
            <p:grpSpPr>
              <a:xfrm>
                <a:off x="10332867" y="2868571"/>
                <a:ext cx="238182" cy="205330"/>
                <a:chOff x="6186488" y="2930526"/>
                <a:chExt cx="368300" cy="317500"/>
              </a:xfrm>
              <a:grpFill/>
            </p:grpSpPr>
            <p:sp>
              <p:nvSpPr>
                <p:cNvPr id="2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a:extLst>
                    <a:ext uri="{FF2B5EF4-FFF2-40B4-BE49-F238E27FC236}">
                      <a16:creationId xmlns:a16="http://schemas.microsoft.com/office/drawing/2014/main" id="{9E7CBDC3-9BA0-4307-8967-3267E5966ED9}"/>
                    </a:ext>
                  </a:extLst>
                </p:cNvPr>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2">
                  <a:extLst>
                    <a:ext uri="{FF2B5EF4-FFF2-40B4-BE49-F238E27FC236}">
                      <a16:creationId xmlns:a16="http://schemas.microsoft.com/office/drawing/2014/main" id="{D88D9717-3185-4A77-8E18-2A8659D441F7}"/>
                    </a:ext>
                  </a:extLst>
                </p:cNvPr>
                <p:cNvSpPr>
                  <a:spLocks/>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pic>
        <p:nvPicPr>
          <p:cNvPr id="41" name="图片 4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406943"/>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414" y="0"/>
            <a:ext cx="8336943" cy="6860043"/>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spTree>
    <p:extLst>
      <p:ext uri="{BB962C8B-B14F-4D97-AF65-F5344CB8AC3E}">
        <p14:creationId xmlns:p14="http://schemas.microsoft.com/office/powerpoint/2010/main" val="1895602021"/>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2" y="0"/>
            <a:ext cx="12198351" cy="5024521"/>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81FFCCD-913C-4418-B3A0-9DE71494BB9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223405" y="2402693"/>
            <a:ext cx="4785100" cy="4774940"/>
          </a:xfrm>
          <a:prstGeom prst="rect">
            <a:avLst/>
          </a:prstGeom>
        </p:spPr>
      </p:pic>
      <p:pic>
        <p:nvPicPr>
          <p:cNvPr id="11" name="图片 10">
            <a:extLst>
              <a:ext uri="{FF2B5EF4-FFF2-40B4-BE49-F238E27FC236}">
                <a16:creationId xmlns:a16="http://schemas.microsoft.com/office/drawing/2014/main" id="{BDB3C714-2045-4E13-8CB2-88E2204DFF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a:off x="14873" y="5340546"/>
            <a:ext cx="6018099" cy="1518363"/>
          </a:xfrm>
          <a:prstGeom prst="rect">
            <a:avLst/>
          </a:prstGeom>
        </p:spPr>
      </p:pic>
      <p:pic>
        <p:nvPicPr>
          <p:cNvPr id="12" name="图片 11">
            <a:extLst>
              <a:ext uri="{FF2B5EF4-FFF2-40B4-BE49-F238E27FC236}">
                <a16:creationId xmlns:a16="http://schemas.microsoft.com/office/drawing/2014/main" id="{3D317F47-628C-44F6-87C6-7CCB3BA5607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129097543"/>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702" y="0"/>
            <a:ext cx="12204702" cy="5902493"/>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F37F3A85-2261-46EC-A02C-83B9F45476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V="1">
            <a:off x="14873" y="-15231"/>
            <a:ext cx="6018099" cy="1518363"/>
          </a:xfrm>
          <a:prstGeom prst="rect">
            <a:avLst/>
          </a:prstGeom>
        </p:spPr>
      </p:pic>
      <p:pic>
        <p:nvPicPr>
          <p:cNvPr id="15" name="图片 14">
            <a:extLst>
              <a:ext uri="{FF2B5EF4-FFF2-40B4-BE49-F238E27FC236}">
                <a16:creationId xmlns:a16="http://schemas.microsoft.com/office/drawing/2014/main" id="{5E77D16F-33CA-4E01-9DC4-2CB84AE10EF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18002" y="2577573"/>
            <a:ext cx="2143294" cy="599913"/>
          </a:xfrm>
          <a:prstGeom prst="rect">
            <a:avLst/>
          </a:prstGeom>
        </p:spPr>
      </p:pic>
      <p:grpSp>
        <p:nvGrpSpPr>
          <p:cNvPr id="17" name="组合 16"/>
          <p:cNvGrpSpPr/>
          <p:nvPr userDrawn="1"/>
        </p:nvGrpSpPr>
        <p:grpSpPr>
          <a:xfrm>
            <a:off x="3040886" y="5719548"/>
            <a:ext cx="6136451"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2"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9" name="组合 18">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20" name="组合 19">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3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975842181"/>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a:extLst>
              <a:ext uri="{FF2B5EF4-FFF2-40B4-BE49-F238E27FC236}">
                <a16:creationId xmlns:a16="http://schemas.microsoft.com/office/drawing/2014/main" id="{094E4669-55C5-874C-A68C-6E431CC09A50}"/>
              </a:ext>
            </a:extLst>
          </p:cNvPr>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
        <p:nvSpPr>
          <p:cNvPr id="41" name="矩形 40">
            <a:extLst>
              <a:ext uri="{FF2B5EF4-FFF2-40B4-BE49-F238E27FC236}">
                <a16:creationId xmlns:a16="http://schemas.microsoft.com/office/drawing/2014/main" id="{752274E9-6CD8-164F-A448-48D8BF6118A2}"/>
              </a:ext>
            </a:extLst>
          </p:cNvPr>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4" name="组合 43"/>
          <p:cNvGrpSpPr/>
          <p:nvPr userDrawn="1"/>
        </p:nvGrpSpPr>
        <p:grpSpPr>
          <a:xfrm>
            <a:off x="10083479" y="6400645"/>
            <a:ext cx="1765866" cy="192031"/>
            <a:chOff x="598941" y="6399999"/>
            <a:chExt cx="2542613" cy="276499"/>
          </a:xfrm>
          <a:solidFill>
            <a:schemeClr val="bg1">
              <a:lumMod val="65000"/>
            </a:schemeClr>
          </a:solidFill>
        </p:grpSpPr>
        <p:grpSp>
          <p:nvGrpSpPr>
            <p:cNvPr id="45" name="组合 44">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5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1" name="组合 6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6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2" name="组合 6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6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6" name="组合 45">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47" name="组合 46">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5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5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5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0"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091667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16607491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3305076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b="7394"/>
          <a:stretch/>
        </p:blipFill>
        <p:spPr>
          <a:xfrm>
            <a:off x="-3165" y="0"/>
            <a:ext cx="12191980" cy="6858000"/>
          </a:xfrm>
          <a:prstGeom prst="rect">
            <a:avLst/>
          </a:prstGeom>
        </p:spPr>
      </p:pic>
      <p:sp>
        <p:nvSpPr>
          <p:cNvPr id="5" name="矩形 4">
            <a:extLst>
              <a:ext uri="{FF2B5EF4-FFF2-40B4-BE49-F238E27FC236}">
                <a16:creationId xmlns:a16="http://schemas.microsoft.com/office/drawing/2014/main" id="{1130999B-188C-4604-947C-E10578CBE607}"/>
              </a:ext>
            </a:extLst>
          </p:cNvPr>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buFontTx/>
              <a:buNone/>
            </a:pPr>
            <a:endParaRPr lang="zh-CN" altLang="en-US"/>
          </a:p>
        </p:txBody>
      </p:sp>
      <p:sp>
        <p:nvSpPr>
          <p:cNvPr id="6" name="文本占位符 10">
            <a:extLst>
              <a:ext uri="{FF2B5EF4-FFF2-40B4-BE49-F238E27FC236}">
                <a16:creationId xmlns:a16="http://schemas.microsoft.com/office/drawing/2014/main" id="{5FEF66FF-5AB8-4AE1-BE6F-4F61084AFC7A}"/>
              </a:ext>
            </a:extLst>
          </p:cNvPr>
          <p:cNvSpPr>
            <a:spLocks noGrp="1"/>
          </p:cNvSpPr>
          <p:nvPr>
            <p:ph type="body" sz="quarter" idx="1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767417" y="1018488"/>
            <a:ext cx="4650816" cy="1301774"/>
          </a:xfrm>
          <a:prstGeom prst="rect">
            <a:avLst/>
          </a:prstGeom>
        </p:spPr>
      </p:pic>
    </p:spTree>
    <p:extLst>
      <p:ext uri="{BB962C8B-B14F-4D97-AF65-F5344CB8AC3E}">
        <p14:creationId xmlns:p14="http://schemas.microsoft.com/office/powerpoint/2010/main" val="2864072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6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4285" y="-494144"/>
            <a:ext cx="3165893" cy="4124368"/>
          </a:xfrm>
          <a:prstGeom prst="rect">
            <a:avLst/>
          </a:prstGeom>
        </p:spPr>
      </p:pic>
    </p:spTree>
    <p:extLst>
      <p:ext uri="{BB962C8B-B14F-4D97-AF65-F5344CB8AC3E}">
        <p14:creationId xmlns:p14="http://schemas.microsoft.com/office/powerpoint/2010/main" val="36990289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userDrawn="1"/>
        </p:nvGrpSpPr>
        <p:grpSpPr>
          <a:xfrm>
            <a:off x="1866428" y="1872369"/>
            <a:ext cx="8481919" cy="863927"/>
            <a:chOff x="1797415" y="1328902"/>
            <a:chExt cx="8481919" cy="863927"/>
          </a:xfrm>
        </p:grpSpPr>
        <p:grpSp>
          <p:nvGrpSpPr>
            <p:cNvPr id="6" name="组合 5">
              <a:extLst>
                <a:ext uri="{FF2B5EF4-FFF2-40B4-BE49-F238E27FC236}">
                  <a16:creationId xmlns:a16="http://schemas.microsoft.com/office/drawing/2014/main" id="{2B6AF4F4-F405-428E-ACB6-6C287CCD9962}"/>
                </a:ext>
              </a:extLst>
            </p:cNvPr>
            <p:cNvGrpSpPr/>
            <p:nvPr/>
          </p:nvGrpSpPr>
          <p:grpSpPr>
            <a:xfrm>
              <a:off x="6886532" y="1337094"/>
              <a:ext cx="3392802" cy="846135"/>
              <a:chOff x="10340336" y="2247899"/>
              <a:chExt cx="2724438" cy="679451"/>
            </a:xfrm>
          </p:grpSpPr>
          <p:sp>
            <p:nvSpPr>
              <p:cNvPr id="2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2" name="组合 2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solidFill>
                <a:schemeClr val="bg1"/>
              </a:solidFill>
            </p:grpSpPr>
            <p:sp>
              <p:nvSpPr>
                <p:cNvPr id="2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3" name="组合 2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solidFill>
                <a:schemeClr val="bg1"/>
              </a:solidFill>
            </p:grpSpPr>
            <p:sp>
              <p:nvSpPr>
                <p:cNvPr id="2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 name="组合 6">
              <a:extLst>
                <a:ext uri="{FF2B5EF4-FFF2-40B4-BE49-F238E27FC236}">
                  <a16:creationId xmlns:a16="http://schemas.microsoft.com/office/drawing/2014/main" id="{E582171C-E91E-4DDB-B720-D9EDE8C54B5C}"/>
                </a:ext>
              </a:extLst>
            </p:cNvPr>
            <p:cNvGrpSpPr/>
            <p:nvPr/>
          </p:nvGrpSpPr>
          <p:grpSpPr>
            <a:xfrm>
              <a:off x="1797415" y="1328902"/>
              <a:ext cx="3445163" cy="863927"/>
              <a:chOff x="6738929" y="2270918"/>
              <a:chExt cx="2766486" cy="693738"/>
            </a:xfrm>
          </p:grpSpPr>
          <p:grpSp>
            <p:nvGrpSpPr>
              <p:cNvPr id="8" name="组合 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solidFill>
                <a:schemeClr val="bg1"/>
              </a:solidFill>
            </p:grpSpPr>
            <p:sp>
              <p:nvSpPr>
                <p:cNvPr id="1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solidFill>
                <a:schemeClr val="bg1"/>
              </a:solidFill>
            </p:grpSpPr>
            <p:sp>
              <p:nvSpPr>
                <p:cNvPr id="1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 name="组合 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solidFill>
                <a:schemeClr val="bg1"/>
              </a:solidFill>
            </p:grpSpPr>
            <p:sp>
              <p:nvSpPr>
                <p:cNvPr id="1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9281435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67"/>
            <a:ext cx="5022689" cy="6857433"/>
          </a:xfrm>
          <a:prstGeom prst="rect">
            <a:avLst/>
          </a:prstGeom>
        </p:spPr>
      </p:pic>
      <p:sp>
        <p:nvSpPr>
          <p:cNvPr id="3" name="矩形 白1">
            <a:extLst>
              <a:ext uri="{FF2B5EF4-FFF2-40B4-BE49-F238E27FC236}">
                <a16:creationId xmlns:a16="http://schemas.microsoft.com/office/drawing/2014/main" id="{7A935A22-FEEB-4B78-9916-163644E822AB}"/>
              </a:ext>
            </a:extLst>
          </p:cNvPr>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cs typeface="+mn-ea"/>
              <a:sym typeface="+mn-lt"/>
            </a:endParaRPr>
          </a:p>
        </p:txBody>
      </p:sp>
    </p:spTree>
    <p:extLst>
      <p:ext uri="{BB962C8B-B14F-4D97-AF65-F5344CB8AC3E}">
        <p14:creationId xmlns:p14="http://schemas.microsoft.com/office/powerpoint/2010/main" val="1578765943"/>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00575" y="133072"/>
            <a:ext cx="6791691" cy="6535793"/>
          </a:xfrm>
          <a:prstGeom prst="rect">
            <a:avLst/>
          </a:prstGeom>
        </p:spPr>
      </p:pic>
      <p:sp>
        <p:nvSpPr>
          <p:cNvPr id="3" name="副标题 2">
            <a:extLst>
              <a:ext uri="{FF2B5EF4-FFF2-40B4-BE49-F238E27FC236}">
                <a16:creationId xmlns:a16="http://schemas.microsoft.com/office/drawing/2014/main" id="{38ABF151-FDDE-4498-994E-B5F9476EFBE3}"/>
              </a:ext>
            </a:extLst>
          </p:cNvPr>
          <p:cNvSpPr>
            <a:spLocks noGrp="1"/>
          </p:cNvSpPr>
          <p:nvPr>
            <p:ph type="subTitle" idx="1"/>
          </p:nvPr>
        </p:nvSpPr>
        <p:spPr>
          <a:xfrm>
            <a:off x="1216315"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a:extLst>
              <a:ext uri="{FF2B5EF4-FFF2-40B4-BE49-F238E27FC236}">
                <a16:creationId xmlns:a16="http://schemas.microsoft.com/office/drawing/2014/main" id="{8CC37306-857E-4BB2-87D4-C5C227822D6F}"/>
              </a:ext>
            </a:extLst>
          </p:cNvPr>
          <p:cNvSpPr>
            <a:spLocks noGrp="1"/>
          </p:cNvSpPr>
          <p:nvPr>
            <p:ph type="body" sz="quarter" idx="11"/>
          </p:nvPr>
        </p:nvSpPr>
        <p:spPr>
          <a:xfrm>
            <a:off x="1216315"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1216315"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1216315" y="1484311"/>
            <a:ext cx="7287114" cy="2267551"/>
          </a:xfrm>
        </p:spPr>
        <p:txBody>
          <a:bodyPr>
            <a:normAutofit/>
          </a:bodyPr>
          <a:lstStyle>
            <a:lvl1pPr marL="0" indent="0">
              <a:spcBef>
                <a:spcPts val="0"/>
              </a:spcBef>
              <a:buNone/>
              <a:defRPr sz="6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a:extLst>
              <a:ext uri="{FF2B5EF4-FFF2-40B4-BE49-F238E27FC236}">
                <a16:creationId xmlns:a16="http://schemas.microsoft.com/office/drawing/2014/main" id="{E2FF2961-8E0B-4CFB-9897-39262A918722}"/>
              </a:ext>
            </a:extLst>
          </p:cNvPr>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02F5BB1-3479-4B75-8121-C76027E92312}"/>
              </a:ext>
            </a:extLst>
          </p:cNvPr>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02F5BB1-3479-4B75-8121-C76027E92312}"/>
              </a:ext>
            </a:extLst>
          </p:cNvPr>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02F5BB1-3479-4B75-8121-C76027E92312}"/>
              </a:ext>
            </a:extLst>
          </p:cNvPr>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98320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a:extLst>
                  <a:ext uri="{FF2B5EF4-FFF2-40B4-BE49-F238E27FC236}">
                    <a16:creationId xmlns:a16="http://schemas.microsoft.com/office/drawing/2014/main" id="{CC1FA68D-3307-481A-8E89-D3CB2E8693F4}"/>
                  </a:ext>
                </a:extLst>
              </p:cNvPr>
              <p:cNvSpPr>
                <a:spLocks/>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3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B92E7EB9-3312-4310-B5FA-50F0FA6CFB99}"/>
                  </a:ext>
                </a:extLst>
              </p:cNvPr>
              <p:cNvGrpSpPr/>
              <p:nvPr/>
            </p:nvGrpSpPr>
            <p:grpSpPr>
              <a:xfrm>
                <a:off x="11380187" y="2628491"/>
                <a:ext cx="208353" cy="241263"/>
                <a:chOff x="3792874" y="3138488"/>
                <a:chExt cx="322175" cy="373063"/>
              </a:xfrm>
              <a:grpFill/>
            </p:grpSpPr>
            <p:sp>
              <p:nvSpPr>
                <p:cNvPr id="3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a:extLst>
                  <a:ext uri="{FF2B5EF4-FFF2-40B4-BE49-F238E27FC236}">
                    <a16:creationId xmlns:a16="http://schemas.microsoft.com/office/drawing/2014/main" id="{4EB45816-40C4-4065-9181-C29D2BECD84E}"/>
                  </a:ext>
                </a:extLst>
              </p:cNvPr>
              <p:cNvGrpSpPr/>
              <p:nvPr/>
            </p:nvGrpSpPr>
            <p:grpSpPr>
              <a:xfrm>
                <a:off x="10279016" y="3306476"/>
                <a:ext cx="313128" cy="329555"/>
                <a:chOff x="6113463" y="3541713"/>
                <a:chExt cx="484188" cy="509588"/>
              </a:xfrm>
              <a:grpFill/>
            </p:grpSpPr>
            <p:sp>
              <p:nvSpPr>
                <p:cNvPr id="3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43281D5-D15F-4210-8FEF-5D0B83A54FD6}"/>
                  </a:ext>
                </a:extLst>
              </p:cNvPr>
              <p:cNvGrpSpPr/>
              <p:nvPr/>
            </p:nvGrpSpPr>
            <p:grpSpPr>
              <a:xfrm>
                <a:off x="10268702" y="2216649"/>
                <a:ext cx="355220" cy="448646"/>
                <a:chOff x="6108700" y="2066926"/>
                <a:chExt cx="549275" cy="693738"/>
              </a:xfrm>
              <a:grpFill/>
            </p:grpSpPr>
            <p:sp>
              <p:nvSpPr>
                <p:cNvPr id="2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CD1C2EA2-DECB-4C4E-997D-8417E76BE944}"/>
                  </a:ext>
                </a:extLst>
              </p:cNvPr>
              <p:cNvGrpSpPr/>
              <p:nvPr/>
            </p:nvGrpSpPr>
            <p:grpSpPr>
              <a:xfrm>
                <a:off x="10332867" y="2868571"/>
                <a:ext cx="238182" cy="205330"/>
                <a:chOff x="6186488" y="2930526"/>
                <a:chExt cx="368300" cy="317500"/>
              </a:xfrm>
              <a:grpFill/>
            </p:grpSpPr>
            <p:sp>
              <p:nvSpPr>
                <p:cNvPr id="2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a:extLst>
                    <a:ext uri="{FF2B5EF4-FFF2-40B4-BE49-F238E27FC236}">
                      <a16:creationId xmlns:a16="http://schemas.microsoft.com/office/drawing/2014/main" id="{9E7CBDC3-9BA0-4307-8967-3267E5966ED9}"/>
                    </a:ext>
                  </a:extLst>
                </p:cNvPr>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2">
                  <a:extLst>
                    <a:ext uri="{FF2B5EF4-FFF2-40B4-BE49-F238E27FC236}">
                      <a16:creationId xmlns:a16="http://schemas.microsoft.com/office/drawing/2014/main" id="{D88D9717-3185-4A77-8E18-2A8659D441F7}"/>
                    </a:ext>
                  </a:extLst>
                </p:cNvPr>
                <p:cNvSpPr>
                  <a:spLocks/>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41" name="文本框 40">
            <a:extLst>
              <a:ext uri="{FF2B5EF4-FFF2-40B4-BE49-F238E27FC236}">
                <a16:creationId xmlns:a16="http://schemas.microsoft.com/office/drawing/2014/main" id="{DF269877-3713-4708-B674-1A813AB36FFC}"/>
              </a:ext>
            </a:extLst>
          </p:cNvPr>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111970"/>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C37BF7-CAE8-4F93-8BE5-229FC17201DA}"/>
              </a:ext>
            </a:extLst>
          </p:cNvPr>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15558" b="38705"/>
          <a:stretch/>
        </p:blipFill>
        <p:spPr>
          <a:xfrm>
            <a:off x="1" y="0"/>
            <a:ext cx="12192000" cy="2290219"/>
          </a:xfrm>
          <a:prstGeom prst="rect">
            <a:avLst/>
          </a:prstGeom>
        </p:spPr>
      </p:pic>
      <p:sp>
        <p:nvSpPr>
          <p:cNvPr id="10" name="矩形 9">
            <a:extLst>
              <a:ext uri="{FF2B5EF4-FFF2-40B4-BE49-F238E27FC236}">
                <a16:creationId xmlns:a16="http://schemas.microsoft.com/office/drawing/2014/main" id="{41C37BF7-CAE8-4F93-8BE5-229FC17201DA}"/>
              </a:ext>
            </a:extLst>
          </p:cNvPr>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18002" y="973061"/>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69556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BC809FD0-A9F1-4139-8386-4A9BEBA1CE80}"/>
              </a:ext>
            </a:extLst>
          </p:cNvPr>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D352C72-A8BD-49E0-9C6C-2C7B147AF3AE}"/>
              </a:ext>
            </a:extLst>
          </p:cNvPr>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extLst>
              <a:ext uri="{28A0092B-C50C-407E-A947-70E740481C1C}">
                <a14:useLocalDpi xmlns:a14="http://schemas.microsoft.com/office/drawing/2010/main"/>
              </a:ext>
            </a:extLst>
          </a:blip>
          <a:srcRect l="49471"/>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extLst>
              <a:ext uri="{28A0092B-C50C-407E-A947-70E740481C1C}">
                <a14:useLocalDpi xmlns:a14="http://schemas.microsoft.com/office/drawing/2010/main"/>
              </a:ext>
            </a:extLst>
          </a:blip>
          <a:srcRect r="49912"/>
          <a:stretch/>
        </p:blipFill>
        <p:spPr>
          <a:xfrm>
            <a:off x="8928190" y="163258"/>
            <a:ext cx="3269562" cy="6531481"/>
          </a:xfrm>
          <a:prstGeom prst="rect">
            <a:avLst/>
          </a:prstGeom>
        </p:spPr>
      </p:pic>
    </p:spTree>
    <p:extLst>
      <p:ext uri="{BB962C8B-B14F-4D97-AF65-F5344CB8AC3E}">
        <p14:creationId xmlns:p14="http://schemas.microsoft.com/office/powerpoint/2010/main" val="2235758563"/>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F468BC7-46A2-4AAB-B3F7-1544FCFE8ABB}"/>
              </a:ext>
            </a:extLst>
          </p:cNvPr>
          <p:cNvSpPr txBox="1"/>
          <p:nvPr userDrawn="1"/>
        </p:nvSpPr>
        <p:spPr>
          <a:xfrm rot="16200000">
            <a:off x="-1538864" y="2653429"/>
            <a:ext cx="5229637" cy="1323439"/>
          </a:xfrm>
          <a:prstGeom prst="rect">
            <a:avLst/>
          </a:prstGeom>
          <a:noFill/>
        </p:spPr>
        <p:txBody>
          <a:bodyPr wrap="none" rtlCol="0">
            <a:spAutoFit/>
          </a:bodyPr>
          <a:lstStyle/>
          <a:p>
            <a:r>
              <a:rPr lang="en-US" altLang="zh-CN" sz="8000" b="1" spc="50" dirty="0">
                <a:solidFill>
                  <a:schemeClr val="bg1">
                    <a:lumMod val="85000"/>
                  </a:schemeClr>
                </a:solidFill>
                <a:latin typeface="+mj-lt"/>
              </a:rPr>
              <a:t>Contents</a:t>
            </a:r>
            <a:r>
              <a:rPr lang="en-US" altLang="zh-CN" sz="4400" b="1" spc="50" dirty="0">
                <a:solidFill>
                  <a:schemeClr val="accent4"/>
                </a:solidFill>
                <a:latin typeface="+mj-lt"/>
              </a:rPr>
              <a:t>■</a:t>
            </a:r>
            <a:endParaRPr lang="zh-CN" altLang="en-US" sz="4400" b="1" spc="50" dirty="0">
              <a:solidFill>
                <a:schemeClr val="accent4"/>
              </a:solidFill>
              <a:latin typeface="+mj-lt"/>
            </a:endParaRPr>
          </a:p>
        </p:txBody>
      </p:sp>
      <p:sp>
        <p:nvSpPr>
          <p:cNvPr id="9" name="文本框 8">
            <a:extLst>
              <a:ext uri="{FF2B5EF4-FFF2-40B4-BE49-F238E27FC236}">
                <a16:creationId xmlns:a16="http://schemas.microsoft.com/office/drawing/2014/main" id="{009A0861-AF32-4D83-B541-5799200EE73D}"/>
              </a:ext>
            </a:extLst>
          </p:cNvPr>
          <p:cNvSpPr txBox="1"/>
          <p:nvPr userDrawn="1"/>
        </p:nvSpPr>
        <p:spPr>
          <a:xfrm>
            <a:off x="1116549" y="3752395"/>
            <a:ext cx="738664" cy="2246769"/>
          </a:xfrm>
          <a:prstGeom prst="rect">
            <a:avLst/>
          </a:prstGeom>
          <a:noFill/>
        </p:spPr>
        <p:txBody>
          <a:bodyPr vert="eaVert" wrap="none" rtlCol="0">
            <a:spAutoFit/>
          </a:bodyPr>
          <a:lstStyle/>
          <a:p>
            <a:r>
              <a:rPr lang="zh-CN" altLang="en-US" sz="3600" b="1" spc="600" dirty="0">
                <a:solidFill>
                  <a:schemeClr val="accent1"/>
                </a:solidFill>
              </a:rPr>
              <a:t>结构大纲</a:t>
            </a:r>
          </a:p>
        </p:txBody>
      </p:sp>
      <p:sp>
        <p:nvSpPr>
          <p:cNvPr id="12" name="文本框 11">
            <a:extLst>
              <a:ext uri="{FF2B5EF4-FFF2-40B4-BE49-F238E27FC236}">
                <a16:creationId xmlns:a16="http://schemas.microsoft.com/office/drawing/2014/main" id="{85EC53DF-AF11-4D83-9B0B-ED5DB673B7B9}"/>
              </a:ext>
            </a:extLst>
          </p:cNvPr>
          <p:cNvSpPr txBox="1"/>
          <p:nvPr userDrawn="1"/>
        </p:nvSpPr>
        <p:spPr>
          <a:xfrm>
            <a:off x="9519824" y="6600901"/>
            <a:ext cx="2523448" cy="246221"/>
          </a:xfrm>
          <a:prstGeom prst="rect">
            <a:avLst/>
          </a:prstGeom>
          <a:noFill/>
        </p:spPr>
        <p:txBody>
          <a:bodyPr wrap="none" rtlCol="0">
            <a:spAutoFit/>
          </a:bodyPr>
          <a:lstStyle/>
          <a:p>
            <a:pPr algn="r"/>
            <a:r>
              <a:rPr lang="en-US" altLang="zh-CN" sz="1000" spc="0" dirty="0">
                <a:solidFill>
                  <a:schemeClr val="bg1"/>
                </a:solidFill>
                <a:latin typeface="Arial" panose="020B0604020202020204" pitchFamily="34" charset="0"/>
                <a:ea typeface="微软雅黑" panose="020B0503020204020204" pitchFamily="34" charset="-122"/>
                <a:cs typeface="Arial" panose="020B0604020202020204" pitchFamily="34" charset="0"/>
              </a:rPr>
              <a:t>BEIJING</a:t>
            </a:r>
            <a:r>
              <a:rPr lang="en-US" altLang="zh-CN" sz="1000" spc="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INSTITUTE OF TECHNOLOGY</a:t>
            </a:r>
            <a:endParaRPr lang="zh-CN" altLang="en-US" sz="1000" spc="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41148" y="78493"/>
            <a:ext cx="2025400" cy="566914"/>
          </a:xfrm>
          <a:prstGeom prst="rect">
            <a:avLst/>
          </a:prstGeom>
        </p:spPr>
      </p:pic>
      <p:sp>
        <p:nvSpPr>
          <p:cNvPr id="82"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3" name="图片 8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84" name="矩形 83">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userDrawn="1"/>
        </p:nvGrpSpPr>
        <p:grpSpPr>
          <a:xfrm>
            <a:off x="598941" y="6399999"/>
            <a:ext cx="2542613" cy="276499"/>
            <a:chOff x="598941" y="6399999"/>
            <a:chExt cx="2542613" cy="276499"/>
          </a:xfrm>
          <a:solidFill>
            <a:schemeClr val="bg1"/>
          </a:solidFill>
        </p:grpSpPr>
        <p:grpSp>
          <p:nvGrpSpPr>
            <p:cNvPr id="86" name="组合 85">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10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2" name="组合 10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10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3" name="组合 10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10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7" name="组合 86">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88" name="组合 8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9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9" name="组合 8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9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9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9273964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92525" y="0"/>
            <a:ext cx="7030596" cy="6765696"/>
          </a:xfrm>
          <a:prstGeom prst="rect">
            <a:avLst/>
          </a:prstGeom>
        </p:spPr>
      </p:pic>
      <p:sp>
        <p:nvSpPr>
          <p:cNvPr id="63"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4" name="图片 6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65" name="矩形 64">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a:off x="598941" y="6399999"/>
            <a:ext cx="2542613" cy="276499"/>
            <a:chOff x="598941" y="6399999"/>
            <a:chExt cx="2542613" cy="276499"/>
          </a:xfrm>
          <a:solidFill>
            <a:schemeClr val="bg1"/>
          </a:solidFill>
        </p:grpSpPr>
        <p:grpSp>
          <p:nvGrpSpPr>
            <p:cNvPr id="67" name="组合 66">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1"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83" name="组合 82">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88"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4" name="组合 83">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85"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8" name="组合 67">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69" name="组合 68">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79"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0" name="组合 69">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77"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组合 70">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74"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2"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4360598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a:extLst>
              <a:ext uri="{FF2B5EF4-FFF2-40B4-BE49-F238E27FC236}">
                <a16:creationId xmlns:a16="http://schemas.microsoft.com/office/drawing/2014/main" id="{D79543FB-05EA-4B9D-8AED-014B16BE890C}"/>
              </a:ext>
            </a:extLst>
          </p:cNvPr>
          <p:cNvSpPr/>
          <p:nvPr userDrawn="1"/>
        </p:nvSpPr>
        <p:spPr>
          <a:xfrm>
            <a:off x="-3831113"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88" name="椭圆 87">
            <a:extLst>
              <a:ext uri="{FF2B5EF4-FFF2-40B4-BE49-F238E27FC236}">
                <a16:creationId xmlns:a16="http://schemas.microsoft.com/office/drawing/2014/main" id="{D79543FB-05EA-4B9D-8AED-014B16BE890C}"/>
              </a:ext>
            </a:extLst>
          </p:cNvPr>
          <p:cNvSpPr/>
          <p:nvPr userDrawn="1"/>
        </p:nvSpPr>
        <p:spPr>
          <a:xfrm>
            <a:off x="-4021339"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87" name="图片 86">
            <a:extLst>
              <a:ext uri="{FF2B5EF4-FFF2-40B4-BE49-F238E27FC236}">
                <a16:creationId xmlns:a16="http://schemas.microsoft.com/office/drawing/2014/main" id="{0AD6C65D-0FE3-4E82-89A8-93A09AFFDCA0}"/>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8116" t="7030" r="31559" b="11337"/>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a:extLst>
              <a:ext uri="{FF2B5EF4-FFF2-40B4-BE49-F238E27FC236}">
                <a16:creationId xmlns:a16="http://schemas.microsoft.com/office/drawing/2014/main" id="{D79543FB-05EA-4B9D-8AED-014B16BE890C}"/>
              </a:ext>
            </a:extLst>
          </p:cNvPr>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90" name="图片 8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22427102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019185" y="4400550"/>
            <a:ext cx="4601216" cy="4606655"/>
          </a:xfrm>
          <a:prstGeom prst="rect">
            <a:avLst/>
          </a:prstGeom>
        </p:spPr>
      </p:pic>
      <p:pic>
        <p:nvPicPr>
          <p:cNvPr id="2" name="图片 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4408331"/>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spTree>
    <p:extLst>
      <p:ext uri="{BB962C8B-B14F-4D97-AF65-F5344CB8AC3E}">
        <p14:creationId xmlns:p14="http://schemas.microsoft.com/office/powerpoint/2010/main" val="2288722252"/>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extLst>
              <a:ext uri="{28A0092B-C50C-407E-A947-70E740481C1C}">
                <a14:useLocalDpi xmlns:a14="http://schemas.microsoft.com/office/drawing/2010/main"/>
              </a:ext>
            </a:extLst>
          </a:blip>
          <a:srcRect l="29063" r="32938"/>
          <a:stretch/>
        </p:blipFill>
        <p:spPr>
          <a:xfrm>
            <a:off x="-18278" y="0"/>
            <a:ext cx="3933053" cy="6857999"/>
          </a:xfrm>
          <a:prstGeom prst="rect">
            <a:avLst/>
          </a:prstGeom>
        </p:spPr>
      </p:pic>
      <p:sp>
        <p:nvSpPr>
          <p:cNvPr id="13" name="矩形 12">
            <a:extLst>
              <a:ext uri="{FF2B5EF4-FFF2-40B4-BE49-F238E27FC236}">
                <a16:creationId xmlns:a16="http://schemas.microsoft.com/office/drawing/2014/main" id="{79F2EAE9-B638-4AA2-8264-4D37EBBEE86D}"/>
              </a:ext>
            </a:extLst>
          </p:cNvPr>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FF6BFE1-1DD5-454F-BE20-A55DAB22A652}"/>
              </a:ext>
            </a:extLst>
          </p:cNvPr>
          <p:cNvSpPr/>
          <p:nvPr userDrawn="1"/>
        </p:nvSpPr>
        <p:spPr>
          <a:xfrm>
            <a:off x="-9523" y="0"/>
            <a:ext cx="3924297"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D14117E2-1B64-4454-AB72-FC04D0614552}"/>
              </a:ext>
            </a:extLst>
          </p:cNvPr>
          <p:cNvCxnSpPr>
            <a:cxnSpLocks/>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DC6CB049-19D4-44DA-8BA3-2A55CACC560A}"/>
              </a:ext>
            </a:extLst>
          </p:cNvPr>
          <p:cNvGrpSpPr/>
          <p:nvPr userDrawn="1"/>
        </p:nvGrpSpPr>
        <p:grpSpPr>
          <a:xfrm>
            <a:off x="3961505" y="2797003"/>
            <a:ext cx="122686" cy="1263995"/>
            <a:chOff x="4630742" y="2258287"/>
            <a:chExt cx="122686" cy="1263995"/>
          </a:xfrm>
          <a:solidFill>
            <a:schemeClr val="accent4"/>
          </a:solidFill>
        </p:grpSpPr>
        <p:sp>
          <p:nvSpPr>
            <p:cNvPr id="22" name="等腰三角形 21">
              <a:extLst>
                <a:ext uri="{FF2B5EF4-FFF2-40B4-BE49-F238E27FC236}">
                  <a16:creationId xmlns:a16="http://schemas.microsoft.com/office/drawing/2014/main" id="{8AAB1992-5EF7-487C-AD2A-01E2865C7E72}"/>
                </a:ext>
              </a:extLst>
            </p:cNvPr>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E8C48E93-E5B1-4737-8427-44C095BEBB9E}"/>
                </a:ext>
              </a:extLst>
            </p:cNvPr>
            <p:cNvCxnSpPr>
              <a:cxnSpLocks/>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a:extLst>
              <a:ext uri="{FF2B5EF4-FFF2-40B4-BE49-F238E27FC236}">
                <a16:creationId xmlns:a16="http://schemas.microsoft.com/office/drawing/2014/main" id="{88499905-D7C1-4B31-8F42-54B3A36F0B1E}"/>
              </a:ext>
            </a:extLst>
          </p:cNvPr>
          <p:cNvCxnSpPr>
            <a:cxnSpLocks/>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1DFE5ED-5D7B-4B26-99EA-A40BED7DC14E}"/>
              </a:ext>
            </a:extLst>
          </p:cNvPr>
          <p:cNvSpPr/>
          <p:nvPr userDrawn="1"/>
        </p:nvSpPr>
        <p:spPr>
          <a:xfrm>
            <a:off x="846867" y="2752385"/>
            <a:ext cx="2197100" cy="923330"/>
          </a:xfrm>
          <a:prstGeom prst="rect">
            <a:avLst/>
          </a:prstGeom>
        </p:spPr>
        <p:txBody>
          <a:bodyPr wrap="square">
            <a:spAutoFit/>
          </a:bodyPr>
          <a:lstStyle/>
          <a:p>
            <a:pPr lvl="0" algn="dist"/>
            <a:r>
              <a:rPr lang="zh-CN" altLang="en-US" sz="5400" spc="600" dirty="0">
                <a:solidFill>
                  <a:schemeClr val="bg1"/>
                </a:solidFill>
                <a:latin typeface="+mn-ea"/>
                <a:ea typeface="+mn-ea"/>
              </a:rPr>
              <a:t>目录</a:t>
            </a:r>
          </a:p>
        </p:txBody>
      </p:sp>
      <p:sp>
        <p:nvSpPr>
          <p:cNvPr id="44" name="矩形 43">
            <a:extLst>
              <a:ext uri="{FF2B5EF4-FFF2-40B4-BE49-F238E27FC236}">
                <a16:creationId xmlns:a16="http://schemas.microsoft.com/office/drawing/2014/main" id="{2DD1A83F-A1E9-43D7-9CDC-7AC02BED1EE5}"/>
              </a:ext>
            </a:extLst>
          </p:cNvPr>
          <p:cNvSpPr/>
          <p:nvPr userDrawn="1"/>
        </p:nvSpPr>
        <p:spPr>
          <a:xfrm>
            <a:off x="963806" y="3595872"/>
            <a:ext cx="1906502" cy="461665"/>
          </a:xfrm>
          <a:prstGeom prst="rect">
            <a:avLst/>
          </a:prstGeom>
        </p:spPr>
        <p:txBody>
          <a:bodyPr wrap="square">
            <a:spAutoFit/>
          </a:bodyPr>
          <a:lstStyle/>
          <a:p>
            <a:pPr lvl="0" algn="dist"/>
            <a:r>
              <a:rPr lang="en-US" altLang="zh-CN" sz="2400" dirty="0">
                <a:solidFill>
                  <a:schemeClr val="bg1"/>
                </a:solidFill>
              </a:rPr>
              <a:t>CONTENTS</a:t>
            </a:r>
          </a:p>
        </p:txBody>
      </p:sp>
      <p:cxnSp>
        <p:nvCxnSpPr>
          <p:cNvPr id="45" name="直接连接符 44">
            <a:extLst>
              <a:ext uri="{FF2B5EF4-FFF2-40B4-BE49-F238E27FC236}">
                <a16:creationId xmlns:a16="http://schemas.microsoft.com/office/drawing/2014/main" id="{3E103341-A23F-42AF-90B6-8B36EF542949}"/>
              </a:ext>
            </a:extLst>
          </p:cNvPr>
          <p:cNvCxnSpPr>
            <a:cxnSpLocks/>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4854" y="2218510"/>
            <a:ext cx="1715719" cy="480234"/>
          </a:xfrm>
          <a:prstGeom prst="rect">
            <a:avLst/>
          </a:prstGeom>
        </p:spPr>
      </p:pic>
      <p:pic>
        <p:nvPicPr>
          <p:cNvPr id="6" name="图片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258050" y="1942165"/>
            <a:ext cx="5886450" cy="5893408"/>
          </a:xfrm>
          <a:prstGeom prst="rect">
            <a:avLst/>
          </a:prstGeom>
        </p:spPr>
      </p:pic>
    </p:spTree>
    <p:extLst>
      <p:ext uri="{BB962C8B-B14F-4D97-AF65-F5344CB8AC3E}">
        <p14:creationId xmlns:p14="http://schemas.microsoft.com/office/powerpoint/2010/main" val="17325875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493231"/>
            <a:ext cx="5251028" cy="5254131"/>
          </a:xfrm>
          <a:prstGeom prst="rect">
            <a:avLst/>
          </a:prstGeom>
        </p:spPr>
      </p:pic>
      <p:sp>
        <p:nvSpPr>
          <p:cNvPr id="10" name="矩形 9">
            <a:extLst>
              <a:ext uri="{FF2B5EF4-FFF2-40B4-BE49-F238E27FC236}">
                <a16:creationId xmlns:a16="http://schemas.microsoft.com/office/drawing/2014/main" id="{D1BADEE0-5304-4D64-BC33-E82C8C71DF4D}"/>
              </a:ext>
            </a:extLst>
          </p:cNvPr>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93E9B806-B3B5-4857-9763-985BB906449B}"/>
              </a:ext>
            </a:extLst>
          </p:cNvPr>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15">
            <a:extLst>
              <a:ext uri="{FF2B5EF4-FFF2-40B4-BE49-F238E27FC236}">
                <a16:creationId xmlns:a16="http://schemas.microsoft.com/office/drawing/2014/main" id="{98EFC2AF-0299-489A-9F1D-9F6AA1D1AED1}"/>
              </a:ext>
            </a:extLst>
          </p:cNvPr>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a:extLst>
              <a:ext uri="{FF2B5EF4-FFF2-40B4-BE49-F238E27FC236}">
                <a16:creationId xmlns:a16="http://schemas.microsoft.com/office/drawing/2014/main" id="{9F0152B4-A135-47ED-A86F-89E402C2B1C0}"/>
              </a:ext>
            </a:extLst>
          </p:cNvPr>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a:extLst>
              <a:ext uri="{FF2B5EF4-FFF2-40B4-BE49-F238E27FC236}">
                <a16:creationId xmlns:a16="http://schemas.microsoft.com/office/drawing/2014/main" id="{CF347087-2148-4765-A644-2EF9176FD633}"/>
              </a:ext>
            </a:extLst>
          </p:cNvPr>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a:extLst>
              <a:ext uri="{FF2B5EF4-FFF2-40B4-BE49-F238E27FC236}">
                <a16:creationId xmlns:a16="http://schemas.microsoft.com/office/drawing/2014/main" id="{AF65482F-D2BD-4FA5-8FA9-E44AB00F6475}"/>
              </a:ext>
            </a:extLst>
          </p:cNvPr>
          <p:cNvSpPr/>
          <p:nvPr userDrawn="1"/>
        </p:nvSpPr>
        <p:spPr>
          <a:xfrm>
            <a:off x="0" y="6167300"/>
            <a:ext cx="12192000" cy="690699"/>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a:cs typeface="+mn-ea"/>
            </a:endParaRPr>
          </a:p>
        </p:txBody>
      </p:sp>
      <p:grpSp>
        <p:nvGrpSpPr>
          <p:cNvPr id="115" name="组合 114"/>
          <p:cNvGrpSpPr/>
          <p:nvPr userDrawn="1"/>
        </p:nvGrpSpPr>
        <p:grpSpPr>
          <a:xfrm>
            <a:off x="684666" y="6423435"/>
            <a:ext cx="1915659" cy="208321"/>
            <a:chOff x="598941" y="6399999"/>
            <a:chExt cx="2542613" cy="276499"/>
          </a:xfrm>
          <a:solidFill>
            <a:schemeClr val="accent3"/>
          </a:solidFill>
        </p:grpSpPr>
        <p:grpSp>
          <p:nvGrpSpPr>
            <p:cNvPr id="117" name="组合 116">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134"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36" name="组合 135">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14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7" name="组合 136">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13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18" name="组合 117">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119" name="组合 118">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13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1" name="组合 120">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13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4" name="组合 123">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12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5"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143" name="图片 14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03766" y="6386257"/>
            <a:ext cx="1257421" cy="276480"/>
          </a:xfrm>
          <a:prstGeom prst="rect">
            <a:avLst/>
          </a:prstGeom>
        </p:spPr>
      </p:pic>
    </p:spTree>
    <p:extLst>
      <p:ext uri="{BB962C8B-B14F-4D97-AF65-F5344CB8AC3E}">
        <p14:creationId xmlns:p14="http://schemas.microsoft.com/office/powerpoint/2010/main" val="3549694520"/>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6" name="组合 55"/>
          <p:cNvGrpSpPr/>
          <p:nvPr userDrawn="1"/>
        </p:nvGrpSpPr>
        <p:grpSpPr>
          <a:xfrm>
            <a:off x="598941" y="6399999"/>
            <a:ext cx="2542613" cy="276499"/>
            <a:chOff x="598941" y="6399999"/>
            <a:chExt cx="2542613" cy="276499"/>
          </a:xfrm>
          <a:solidFill>
            <a:schemeClr val="bg1"/>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7096758"/>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073971"/>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0761A886-F0D7-4C39-AFFF-052DB74E32F7}"/>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61E30CDC-6882-4EF4-A98A-D29C1686BFEA}"/>
              </a:ext>
            </a:extLst>
          </p:cNvPr>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8" name="任意多边形: 形状 39">
            <a:extLst>
              <a:ext uri="{FF2B5EF4-FFF2-40B4-BE49-F238E27FC236}">
                <a16:creationId xmlns:a16="http://schemas.microsoft.com/office/drawing/2014/main" id="{B18E0BAC-81B9-4AB0-A570-682285AF4673}"/>
              </a:ext>
            </a:extLst>
          </p:cNvPr>
          <p:cNvSpPr/>
          <p:nvPr userDrawn="1"/>
        </p:nvSpPr>
        <p:spPr>
          <a:xfrm>
            <a:off x="207372"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39">
            <a:extLst>
              <a:ext uri="{FF2B5EF4-FFF2-40B4-BE49-F238E27FC236}">
                <a16:creationId xmlns:a16="http://schemas.microsoft.com/office/drawing/2014/main" id="{B18E0BAC-81B9-4AB0-A570-682285AF4673}"/>
              </a:ext>
            </a:extLst>
          </p:cNvPr>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39">
            <a:extLst>
              <a:ext uri="{FF2B5EF4-FFF2-40B4-BE49-F238E27FC236}">
                <a16:creationId xmlns:a16="http://schemas.microsoft.com/office/drawing/2014/main" id="{B18E0BAC-81B9-4AB0-A570-682285AF4673}"/>
              </a:ext>
            </a:extLst>
          </p:cNvPr>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74">
            <a:extLst>
              <a:ext uri="{FF2B5EF4-FFF2-40B4-BE49-F238E27FC236}">
                <a16:creationId xmlns:a16="http://schemas.microsoft.com/office/drawing/2014/main" id="{4CEDE2BC-7BF6-4AE3-8B04-4514441E4040}"/>
              </a:ext>
            </a:extLst>
          </p:cNvPr>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2" name="标题 47">
            <a:extLst>
              <a:ext uri="{FF2B5EF4-FFF2-40B4-BE49-F238E27FC236}">
                <a16:creationId xmlns:a16="http://schemas.microsoft.com/office/drawing/2014/main" id="{26FA9A66-DBB6-484A-829A-BC30DE67252C}"/>
              </a:ext>
            </a:extLst>
          </p:cNvPr>
          <p:cNvSpPr>
            <a:spLocks noGrp="1"/>
          </p:cNvSpPr>
          <p:nvPr>
            <p:ph type="title" hasCustomPrompt="1"/>
          </p:nvPr>
        </p:nvSpPr>
        <p:spPr>
          <a:xfrm>
            <a:off x="630418" y="2616692"/>
            <a:ext cx="705595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a:extLst>
              <a:ext uri="{FF2B5EF4-FFF2-40B4-BE49-F238E27FC236}">
                <a16:creationId xmlns:a16="http://schemas.microsoft.com/office/drawing/2014/main" id="{F56DEE86-1AA4-4820-A7A1-E4F787904C00}"/>
              </a:ext>
            </a:extLst>
          </p:cNvPr>
          <p:cNvSpPr>
            <a:spLocks noGrp="1"/>
          </p:cNvSpPr>
          <p:nvPr>
            <p:ph type="body" sz="quarter" idx="13" hasCustomPrompt="1"/>
          </p:nvPr>
        </p:nvSpPr>
        <p:spPr>
          <a:xfrm>
            <a:off x="654709" y="2352090"/>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a:extLst>
              <a:ext uri="{FF2B5EF4-FFF2-40B4-BE49-F238E27FC236}">
                <a16:creationId xmlns:a16="http://schemas.microsoft.com/office/drawing/2014/main" id="{28747CEA-1C37-4144-A247-245AD1393504}"/>
              </a:ext>
            </a:extLst>
          </p:cNvPr>
          <p:cNvSpPr>
            <a:spLocks noGrp="1"/>
          </p:cNvSpPr>
          <p:nvPr>
            <p:ph type="body" sz="quarter" idx="16" hasCustomPrompt="1"/>
          </p:nvPr>
        </p:nvSpPr>
        <p:spPr>
          <a:xfrm>
            <a:off x="655638" y="4304189"/>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sp>
        <p:nvSpPr>
          <p:cNvPr id="16" name="文本框 15"/>
          <p:cNvSpPr txBox="1"/>
          <p:nvPr userDrawn="1"/>
        </p:nvSpPr>
        <p:spPr>
          <a:xfrm>
            <a:off x="474450" y="318256"/>
            <a:ext cx="1899117" cy="792864"/>
          </a:xfrm>
          <a:prstGeom prst="rect">
            <a:avLst/>
          </a:prstGeom>
          <a:noFill/>
          <a:ln>
            <a:noFill/>
          </a:ln>
        </p:spPr>
        <p:txBody>
          <a:bodyPr wrap="square" lIns="180000" tIns="180000" rIns="180000" bIns="180000" rtlCol="0">
            <a:spAutoFit/>
          </a:bodyPr>
          <a:lstStyle/>
          <a:p>
            <a:pPr algn="l">
              <a:lnSpc>
                <a:spcPct val="130000"/>
              </a:lnSpc>
            </a:pPr>
            <a:r>
              <a:rPr lang="en-US" altLang="zh-CN" sz="2400" b="1" i="0" spc="100" dirty="0">
                <a:solidFill>
                  <a:schemeClr val="accent3"/>
                </a:solidFill>
                <a:latin typeface="+mn-ea"/>
              </a:rPr>
              <a:t>◀ BIT</a:t>
            </a:r>
            <a:r>
              <a:rPr lang="en-US" altLang="zh-CN" sz="2400" b="1" i="0" spc="100" baseline="0" dirty="0">
                <a:solidFill>
                  <a:schemeClr val="accent3"/>
                </a:solidFill>
                <a:latin typeface="+mn-ea"/>
              </a:rPr>
              <a:t> </a:t>
            </a:r>
            <a:r>
              <a:rPr lang="en-US" altLang="zh-CN" sz="2400" b="1" i="0" spc="100" dirty="0">
                <a:solidFill>
                  <a:schemeClr val="accent3"/>
                </a:solidFill>
                <a:latin typeface="+mn-ea"/>
              </a:rPr>
              <a:t>▶</a:t>
            </a:r>
            <a:endParaRPr lang="zh-CN" altLang="en-US" sz="2400" b="1" i="0" spc="100" dirty="0">
              <a:solidFill>
                <a:schemeClr val="accent3"/>
              </a:solidFill>
              <a:latin typeface="+mn-ea"/>
            </a:endParaRPr>
          </a:p>
        </p:txBody>
      </p:sp>
      <p:pic>
        <p:nvPicPr>
          <p:cNvPr id="23" name="图片 2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50874" y="2196869"/>
            <a:ext cx="3243162" cy="2464261"/>
          </a:xfrm>
          <a:prstGeom prst="rect">
            <a:avLst/>
          </a:prstGeom>
        </p:spPr>
      </p:pic>
      <p:grpSp>
        <p:nvGrpSpPr>
          <p:cNvPr id="24" name="组合 23"/>
          <p:cNvGrpSpPr/>
          <p:nvPr userDrawn="1"/>
        </p:nvGrpSpPr>
        <p:grpSpPr>
          <a:xfrm>
            <a:off x="671368" y="6083135"/>
            <a:ext cx="2542613" cy="276499"/>
            <a:chOff x="598941" y="6399999"/>
            <a:chExt cx="2542613" cy="276499"/>
          </a:xfrm>
          <a:solidFill>
            <a:schemeClr val="bg1">
              <a:lumMod val="65000"/>
            </a:schemeClr>
          </a:solidFill>
        </p:grpSpPr>
        <p:grpSp>
          <p:nvGrpSpPr>
            <p:cNvPr id="25" name="组合 24">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3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1" name="组合 4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4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4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6" name="组合 25">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27" name="组合 26">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3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组合 27">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3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组合 28">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3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998169039"/>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98941" y="6399999"/>
            <a:ext cx="2542613" cy="276499"/>
            <a:chOff x="598941" y="6399999"/>
            <a:chExt cx="2542613" cy="276499"/>
          </a:xfrm>
          <a:solidFill>
            <a:schemeClr val="accent3"/>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a:extLst>
                <a:ext uri="{FF2B5EF4-FFF2-40B4-BE49-F238E27FC236}">
                  <a16:creationId xmlns:a16="http://schemas.microsoft.com/office/drawing/2014/main" id="{77A3E9FF-E8D6-4864-AD9A-BC3E704158E7}"/>
                </a:ext>
              </a:extLst>
            </p:cNvPr>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a:extLst>
                <a:ext uri="{FF2B5EF4-FFF2-40B4-BE49-F238E27FC236}">
                  <a16:creationId xmlns:a16="http://schemas.microsoft.com/office/drawing/2014/main" id="{0B39D90D-B980-4ADB-95FB-F043B008E76D}"/>
                </a:ext>
              </a:extLst>
            </p:cNvPr>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446872"/>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35307593"/>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a:extLst>
              <a:ext uri="{FF2B5EF4-FFF2-40B4-BE49-F238E27FC236}">
                <a16:creationId xmlns:a16="http://schemas.microsoft.com/office/drawing/2014/main" id="{91BC6857-420C-4F20-ABBF-78DDE1D9F36B}"/>
              </a:ext>
            </a:extLst>
          </p:cNvPr>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72" name="组合 71"/>
          <p:cNvGrpSpPr/>
          <p:nvPr userDrawn="1"/>
        </p:nvGrpSpPr>
        <p:grpSpPr>
          <a:xfrm>
            <a:off x="598941" y="6399999"/>
            <a:ext cx="2542613" cy="276499"/>
            <a:chOff x="598941" y="6399999"/>
            <a:chExt cx="2542613" cy="276499"/>
          </a:xfrm>
          <a:solidFill>
            <a:schemeClr val="accent3"/>
          </a:solidFill>
        </p:grpSpPr>
        <p:grpSp>
          <p:nvGrpSpPr>
            <p:cNvPr id="73" name="组合 7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89" name="组合 8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9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9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4" name="组合 7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75" name="组合 7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8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6" name="组合 7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8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7" name="组合 7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8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spTree>
    <p:extLst>
      <p:ext uri="{BB962C8B-B14F-4D97-AF65-F5344CB8AC3E}">
        <p14:creationId xmlns:p14="http://schemas.microsoft.com/office/powerpoint/2010/main" val="3908715027"/>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spTree>
    <p:extLst>
      <p:ext uri="{BB962C8B-B14F-4D97-AF65-F5344CB8AC3E}">
        <p14:creationId xmlns:p14="http://schemas.microsoft.com/office/powerpoint/2010/main" val="1404255501"/>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5246821"/>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959885"/>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22741" y="6399999"/>
            <a:ext cx="2542613" cy="276499"/>
            <a:chOff x="598941" y="6399999"/>
            <a:chExt cx="2542613" cy="276499"/>
          </a:xfrm>
          <a:solidFill>
            <a:schemeClr val="accent3"/>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rotWithShape="1">
          <a:blip r:embed="rId2" cstate="hq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73355"/>
            <a:ext cx="1221064" cy="438825"/>
            <a:chOff x="-529708" y="381991"/>
            <a:chExt cx="1221064" cy="438825"/>
          </a:xfrm>
        </p:grpSpPr>
        <p:sp>
          <p:nvSpPr>
            <p:cNvPr id="58" name="梯形 57">
              <a:extLst>
                <a:ext uri="{FF2B5EF4-FFF2-40B4-BE49-F238E27FC236}">
                  <a16:creationId xmlns:a16="http://schemas.microsoft.com/office/drawing/2014/main" id="{5065A524-15E6-4769-B9ED-7868E19ADB1E}"/>
                </a:ext>
              </a:extLst>
            </p:cNvPr>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a:extLst>
                <a:ext uri="{FF2B5EF4-FFF2-40B4-BE49-F238E27FC236}">
                  <a16:creationId xmlns:a16="http://schemas.microsoft.com/office/drawing/2014/main" id="{AC403C93-604F-4B72-B919-463ACA49C29B}"/>
                </a:ext>
              </a:extLst>
            </p:cNvPr>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a:extLst>
                <a:ext uri="{FF2B5EF4-FFF2-40B4-BE49-F238E27FC236}">
                  <a16:creationId xmlns:a16="http://schemas.microsoft.com/office/drawing/2014/main" id="{AC403C93-604F-4B72-B919-463ACA49C29B}"/>
                </a:ext>
              </a:extLst>
            </p:cNvPr>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24806317"/>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hq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spTree>
    <p:extLst>
      <p:ext uri="{BB962C8B-B14F-4D97-AF65-F5344CB8AC3E}">
        <p14:creationId xmlns:p14="http://schemas.microsoft.com/office/powerpoint/2010/main" val="100379134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PA-矩形 7">
            <a:extLst>
              <a:ext uri="{FF2B5EF4-FFF2-40B4-BE49-F238E27FC236}">
                <a16:creationId xmlns:a16="http://schemas.microsoft.com/office/drawing/2014/main" id="{F617AE56-2DFD-4B3C-9381-5F4B6AA7F4D0}"/>
              </a:ext>
            </a:extLst>
          </p:cNvPr>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610651" y="161103"/>
            <a:ext cx="6791691" cy="6535792"/>
          </a:xfrm>
          <a:prstGeom prst="rect">
            <a:avLst/>
          </a:prstGeom>
        </p:spPr>
      </p:pic>
      <p:sp>
        <p:nvSpPr>
          <p:cNvPr id="3" name="矩形 2">
            <a:extLst>
              <a:ext uri="{FF2B5EF4-FFF2-40B4-BE49-F238E27FC236}">
                <a16:creationId xmlns:a16="http://schemas.microsoft.com/office/drawing/2014/main" id="{B9BCF8FA-A10E-4A84-94FB-9EE190AFE929}"/>
              </a:ext>
            </a:extLst>
          </p:cNvPr>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dirty="0">
              <a:cs typeface="+mn-ea"/>
              <a:sym typeface="+mn-lt"/>
            </a:endParaRPr>
          </a:p>
        </p:txBody>
      </p:sp>
      <p:sp>
        <p:nvSpPr>
          <p:cNvPr id="31" name="任意多边形: 形状 30">
            <a:extLst>
              <a:ext uri="{FF2B5EF4-FFF2-40B4-BE49-F238E27FC236}">
                <a16:creationId xmlns:a16="http://schemas.microsoft.com/office/drawing/2014/main" id="{C46A2DAE-C2C5-44C0-8C41-6B17019A21CC}"/>
              </a:ext>
            </a:extLst>
          </p:cNvPr>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标题 47">
            <a:extLst>
              <a:ext uri="{FF2B5EF4-FFF2-40B4-BE49-F238E27FC236}">
                <a16:creationId xmlns:a16="http://schemas.microsoft.com/office/drawing/2014/main" id="{253B7C5E-3F08-4EBF-9056-30949C85AEF8}"/>
              </a:ext>
            </a:extLst>
          </p:cNvPr>
          <p:cNvSpPr>
            <a:spLocks noGrp="1"/>
          </p:cNvSpPr>
          <p:nvPr>
            <p:ph type="title" hasCustomPrompt="1"/>
          </p:nvPr>
        </p:nvSpPr>
        <p:spPr>
          <a:xfrm>
            <a:off x="5113420" y="2558484"/>
            <a:ext cx="6236023"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a:extLst>
              <a:ext uri="{FF2B5EF4-FFF2-40B4-BE49-F238E27FC236}">
                <a16:creationId xmlns:a16="http://schemas.microsoft.com/office/drawing/2014/main" id="{00D06366-D345-4DCE-A938-EC3BB78363D4}"/>
              </a:ext>
            </a:extLst>
          </p:cNvPr>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a:extLst>
              <a:ext uri="{FF2B5EF4-FFF2-40B4-BE49-F238E27FC236}">
                <a16:creationId xmlns:a16="http://schemas.microsoft.com/office/drawing/2014/main" id="{6465F7BF-7316-4A2A-9ECF-AB9E637FFCF4}"/>
              </a:ext>
            </a:extLst>
          </p:cNvPr>
          <p:cNvSpPr>
            <a:spLocks noGrp="1"/>
          </p:cNvSpPr>
          <p:nvPr>
            <p:ph type="body" sz="quarter" idx="16" hasCustomPrompt="1"/>
          </p:nvPr>
        </p:nvSpPr>
        <p:spPr>
          <a:xfrm>
            <a:off x="5143364" y="4198880"/>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62654600"/>
      </p:ext>
    </p:extLst>
  </p:cSld>
  <p:clrMapOvr>
    <a:masterClrMapping/>
  </p:clrMapOvr>
  <p:transition spd="med">
    <p:fade/>
  </p:transition>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任意多边形: 形状 118">
            <a:extLst>
              <a:ext uri="{FF2B5EF4-FFF2-40B4-BE49-F238E27FC236}">
                <a16:creationId xmlns:a16="http://schemas.microsoft.com/office/drawing/2014/main" id="{2598B5BD-9CE3-4414-BCF1-860652297EE0}"/>
              </a:ext>
            </a:extLst>
          </p:cNvPr>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6" name="任意多边形: 形状 105">
            <a:extLst>
              <a:ext uri="{FF2B5EF4-FFF2-40B4-BE49-F238E27FC236}">
                <a16:creationId xmlns:a16="http://schemas.microsoft.com/office/drawing/2014/main" id="{71EDBCA9-8B80-4A76-9586-83EE76079DF6}"/>
              </a:ext>
            </a:extLst>
          </p:cNvPr>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8" name="任意多边形: 形状 117">
            <a:extLst>
              <a:ext uri="{FF2B5EF4-FFF2-40B4-BE49-F238E27FC236}">
                <a16:creationId xmlns:a16="http://schemas.microsoft.com/office/drawing/2014/main" id="{D3BDC8EB-D763-47E3-A6AE-FBF19E39A979}"/>
              </a:ext>
            </a:extLst>
          </p:cNvPr>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9" name="任意多边形: 形状 83">
            <a:extLst>
              <a:ext uri="{FF2B5EF4-FFF2-40B4-BE49-F238E27FC236}">
                <a16:creationId xmlns:a16="http://schemas.microsoft.com/office/drawing/2014/main" id="{BF5A8484-2D5B-4F59-A3A8-5B9369A9154A}"/>
              </a:ext>
            </a:extLst>
          </p:cNvPr>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50" name="任意多边形: 形状 83">
            <a:extLst>
              <a:ext uri="{FF2B5EF4-FFF2-40B4-BE49-F238E27FC236}">
                <a16:creationId xmlns:a16="http://schemas.microsoft.com/office/drawing/2014/main" id="{BF5A8484-2D5B-4F59-A3A8-5B9369A9154A}"/>
              </a:ext>
            </a:extLst>
          </p:cNvPr>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102" name="任意多边形: 形状 101">
            <a:extLst>
              <a:ext uri="{FF2B5EF4-FFF2-40B4-BE49-F238E27FC236}">
                <a16:creationId xmlns:a16="http://schemas.microsoft.com/office/drawing/2014/main" id="{0EDC3667-87B7-4232-9F74-2F0E9CE7574F}"/>
              </a:ext>
            </a:extLst>
          </p:cNvPr>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a:extLst>
              <a:ext uri="{FF2B5EF4-FFF2-40B4-BE49-F238E27FC236}">
                <a16:creationId xmlns:a16="http://schemas.microsoft.com/office/drawing/2014/main" id="{BF5A8484-2D5B-4F59-A3A8-5B9369A9154A}"/>
              </a:ext>
            </a:extLst>
          </p:cNvPr>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48" name="标题 47">
            <a:extLst>
              <a:ext uri="{FF2B5EF4-FFF2-40B4-BE49-F238E27FC236}">
                <a16:creationId xmlns:a16="http://schemas.microsoft.com/office/drawing/2014/main" id="{253B7C5E-3F08-4EBF-9056-30949C85AEF8}"/>
              </a:ext>
            </a:extLst>
          </p:cNvPr>
          <p:cNvSpPr>
            <a:spLocks noGrp="1"/>
          </p:cNvSpPr>
          <p:nvPr userDrawn="1">
            <p:ph type="title" hasCustomPrompt="1"/>
          </p:nvPr>
        </p:nvSpPr>
        <p:spPr>
          <a:xfrm>
            <a:off x="515939"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a:extLst>
              <a:ext uri="{FF2B5EF4-FFF2-40B4-BE49-F238E27FC236}">
                <a16:creationId xmlns:a16="http://schemas.microsoft.com/office/drawing/2014/main" id="{6465F7BF-7316-4A2A-9ECF-AB9E637FFCF4}"/>
              </a:ext>
            </a:extLst>
          </p:cNvPr>
          <p:cNvSpPr>
            <a:spLocks noGrp="1"/>
          </p:cNvSpPr>
          <p:nvPr userDrawn="1">
            <p:ph type="body" sz="quarter" idx="16" hasCustomPrompt="1"/>
          </p:nvPr>
        </p:nvSpPr>
        <p:spPr>
          <a:xfrm>
            <a:off x="4063320" y="5540739"/>
            <a:ext cx="4065361" cy="3447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cxnSp>
        <p:nvCxnSpPr>
          <p:cNvPr id="18" name="直接连接符 17">
            <a:extLst>
              <a:ext uri="{FF2B5EF4-FFF2-40B4-BE49-F238E27FC236}">
                <a16:creationId xmlns:a16="http://schemas.microsoft.com/office/drawing/2014/main" id="{598AF966-7C79-45DC-9C70-AB081DBECE7D}"/>
              </a:ext>
            </a:extLst>
          </p:cNvPr>
          <p:cNvCxnSpPr>
            <a:cxnSpLocks/>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10083479" y="6315185"/>
            <a:ext cx="1765866" cy="192031"/>
            <a:chOff x="598941" y="6399999"/>
            <a:chExt cx="2542613" cy="276499"/>
          </a:xfrm>
          <a:solidFill>
            <a:schemeClr val="bg1">
              <a:lumMod val="65000"/>
            </a:schemeClr>
          </a:solidFill>
        </p:grpSpPr>
        <p:grpSp>
          <p:nvGrpSpPr>
            <p:cNvPr id="53" name="组合 5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91" name="组合 9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9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9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4" name="组合 5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55" name="组合 5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8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6" name="组合 5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8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6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442358334"/>
      </p:ext>
    </p:extLst>
  </p:cSld>
  <p:clrMapOvr>
    <a:masterClrMapping/>
  </p:clrMapOvr>
  <p:transition spd="med">
    <p:fade/>
  </p:transition>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a:extLst>
              <a:ext uri="{FF2B5EF4-FFF2-40B4-BE49-F238E27FC236}">
                <a16:creationId xmlns:a16="http://schemas.microsoft.com/office/drawing/2014/main" id="{17BF7535-8F01-44D8-BF44-00C5CD915389}"/>
              </a:ext>
            </a:extLst>
          </p:cNvPr>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 fmla="*/ 0 w 3162300"/>
              <a:gd name="connsiteY0" fmla="*/ 2147409 h 2238849"/>
              <a:gd name="connsiteX1" fmla="*/ 0 w 3162300"/>
              <a:gd name="connsiteY1" fmla="*/ 1565265 h 2238849"/>
              <a:gd name="connsiteX2" fmla="*/ 0 w 3162300"/>
              <a:gd name="connsiteY2" fmla="*/ 1544697 h 2238849"/>
              <a:gd name="connsiteX3" fmla="*/ 0 w 3162300"/>
              <a:gd name="connsiteY3" fmla="*/ 0 h 2238849"/>
              <a:gd name="connsiteX4" fmla="*/ 1585774 w 3162300"/>
              <a:gd name="connsiteY4" fmla="*/ 1112898 h 2238849"/>
              <a:gd name="connsiteX5" fmla="*/ 3162300 w 3162300"/>
              <a:gd name="connsiteY5" fmla="*/ 0 h 2238849"/>
              <a:gd name="connsiteX6" fmla="*/ 3162300 w 3162300"/>
              <a:gd name="connsiteY6" fmla="*/ 1544697 h 2238849"/>
              <a:gd name="connsiteX7" fmla="*/ 3162300 w 3162300"/>
              <a:gd name="connsiteY7" fmla="*/ 1565265 h 2238849"/>
              <a:gd name="connsiteX8" fmla="*/ 3162300 w 3162300"/>
              <a:gd name="connsiteY8" fmla="*/ 2147409 h 2238849"/>
              <a:gd name="connsiteX9" fmla="*/ 91440 w 3162300"/>
              <a:gd name="connsiteY9" fmla="*/ 2238849 h 2238849"/>
              <a:gd name="connsiteX0" fmla="*/ 0 w 3162300"/>
              <a:gd name="connsiteY0" fmla="*/ 2147409 h 2147409"/>
              <a:gd name="connsiteX1" fmla="*/ 0 w 3162300"/>
              <a:gd name="connsiteY1" fmla="*/ 1565265 h 2147409"/>
              <a:gd name="connsiteX2" fmla="*/ 0 w 3162300"/>
              <a:gd name="connsiteY2" fmla="*/ 1544697 h 2147409"/>
              <a:gd name="connsiteX3" fmla="*/ 0 w 3162300"/>
              <a:gd name="connsiteY3" fmla="*/ 0 h 2147409"/>
              <a:gd name="connsiteX4" fmla="*/ 1585774 w 3162300"/>
              <a:gd name="connsiteY4" fmla="*/ 1112898 h 2147409"/>
              <a:gd name="connsiteX5" fmla="*/ 3162300 w 3162300"/>
              <a:gd name="connsiteY5" fmla="*/ 0 h 2147409"/>
              <a:gd name="connsiteX6" fmla="*/ 3162300 w 3162300"/>
              <a:gd name="connsiteY6" fmla="*/ 1544697 h 2147409"/>
              <a:gd name="connsiteX7" fmla="*/ 3162300 w 3162300"/>
              <a:gd name="connsiteY7" fmla="*/ 1565265 h 2147409"/>
              <a:gd name="connsiteX8" fmla="*/ 3162300 w 3162300"/>
              <a:gd name="connsiteY8" fmla="*/ 2147409 h 214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a:extLst>
              <a:ext uri="{FF2B5EF4-FFF2-40B4-BE49-F238E27FC236}">
                <a16:creationId xmlns:a16="http://schemas.microsoft.com/office/drawing/2014/main" id="{65B2E1B6-E350-4024-A69C-C064D4BB9540}"/>
              </a:ext>
            </a:extLst>
          </p:cNvPr>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 fmla="*/ 0 w 3162300"/>
              <a:gd name="connsiteY0" fmla="*/ 1871961 h 1963401"/>
              <a:gd name="connsiteX1" fmla="*/ 0 w 3162300"/>
              <a:gd name="connsiteY1" fmla="*/ 0 h 1963401"/>
              <a:gd name="connsiteX2" fmla="*/ 3162300 w 3162300"/>
              <a:gd name="connsiteY2" fmla="*/ 0 h 1963401"/>
              <a:gd name="connsiteX3" fmla="*/ 3162300 w 3162300"/>
              <a:gd name="connsiteY3" fmla="*/ 1871961 h 1963401"/>
              <a:gd name="connsiteX4" fmla="*/ 91440 w 3162300"/>
              <a:gd name="connsiteY4" fmla="*/ 1963401 h 1963401"/>
              <a:gd name="connsiteX0" fmla="*/ 0 w 3162300"/>
              <a:gd name="connsiteY0" fmla="*/ 1871961 h 1871961"/>
              <a:gd name="connsiteX1" fmla="*/ 0 w 3162300"/>
              <a:gd name="connsiteY1" fmla="*/ 0 h 1871961"/>
              <a:gd name="connsiteX2" fmla="*/ 3162300 w 3162300"/>
              <a:gd name="connsiteY2" fmla="*/ 0 h 1871961"/>
              <a:gd name="connsiteX3" fmla="*/ 3162300 w 3162300"/>
              <a:gd name="connsiteY3" fmla="*/ 1871961 h 1871961"/>
            </a:gdLst>
            <a:ahLst/>
            <a:cxnLst>
              <a:cxn ang="0">
                <a:pos x="connsiteX0" y="connsiteY0"/>
              </a:cxn>
              <a:cxn ang="0">
                <a:pos x="connsiteX1" y="connsiteY1"/>
              </a:cxn>
              <a:cxn ang="0">
                <a:pos x="connsiteX2" y="connsiteY2"/>
              </a:cxn>
              <a:cxn ang="0">
                <a:pos x="connsiteX3" y="connsiteY3"/>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cs typeface="+mn-ea"/>
              <a:sym typeface="+mn-lt"/>
            </a:endParaRPr>
          </a:p>
        </p:txBody>
      </p:sp>
      <p:sp>
        <p:nvSpPr>
          <p:cNvPr id="12" name="等腰三角形 11">
            <a:extLst>
              <a:ext uri="{FF2B5EF4-FFF2-40B4-BE49-F238E27FC236}">
                <a16:creationId xmlns:a16="http://schemas.microsoft.com/office/drawing/2014/main" id="{F3B0B805-869F-4D89-BEB0-0E0DA525C8EE}"/>
              </a:ext>
            </a:extLst>
          </p:cNvPr>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974749" y="1401223"/>
            <a:ext cx="2256308" cy="631546"/>
          </a:xfrm>
          <a:prstGeom prst="rect">
            <a:avLst/>
          </a:prstGeom>
        </p:spPr>
      </p:pic>
    </p:spTree>
    <p:extLst>
      <p:ext uri="{BB962C8B-B14F-4D97-AF65-F5344CB8AC3E}">
        <p14:creationId xmlns:p14="http://schemas.microsoft.com/office/powerpoint/2010/main" val="135278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l="128" r="23340"/>
          <a:stretch/>
        </p:blipFill>
        <p:spPr>
          <a:xfrm>
            <a:off x="4303956" y="0"/>
            <a:ext cx="7888043"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2710295777"/>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l="15573" r="198"/>
          <a:stretch/>
        </p:blipFill>
        <p:spPr>
          <a:xfrm>
            <a:off x="0" y="0"/>
            <a:ext cx="8678174"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422197856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768810" y="7452"/>
            <a:ext cx="7423189" cy="6850548"/>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spTree>
    <p:extLst>
      <p:ext uri="{BB962C8B-B14F-4D97-AF65-F5344CB8AC3E}">
        <p14:creationId xmlns:p14="http://schemas.microsoft.com/office/powerpoint/2010/main" val="4146430323"/>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pPr>
                <a:defRPr/>
              </a:pPr>
              <a:t>2021/9/12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pPr>
                <a:defRPr/>
              </a:pPr>
              <a:t>‹#›</a:t>
            </a:fld>
            <a:endParaRPr lang="zh-CN" altLang="en-US"/>
          </a:p>
        </p:txBody>
      </p:sp>
    </p:spTree>
    <p:extLst>
      <p:ext uri="{BB962C8B-B14F-4D97-AF65-F5344CB8AC3E}">
        <p14:creationId xmlns:p14="http://schemas.microsoft.com/office/powerpoint/2010/main" val="8541497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30.xml"/><Relationship Id="rId5" Type="http://schemas.openxmlformats.org/officeDocument/2006/relationships/image" Target="../media/image51.png"/><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15939" y="3758091"/>
            <a:ext cx="11160124" cy="1323439"/>
          </a:xfrm>
        </p:spPr>
        <p:txBody>
          <a:bodyPr/>
          <a:lstStyle/>
          <a:p>
            <a:r>
              <a:rPr lang="zh-CN" altLang="en-US" dirty="0"/>
              <a:t>基于机器学习的</a:t>
            </a:r>
            <a:r>
              <a:rPr lang="en-US" altLang="zh-CN" dirty="0"/>
              <a:t>APT</a:t>
            </a:r>
            <a:r>
              <a:rPr lang="zh-CN" altLang="en-US" dirty="0"/>
              <a:t>检测</a:t>
            </a:r>
            <a:br>
              <a:rPr lang="zh-CN" altLang="en-US" dirty="0"/>
            </a:br>
            <a:r>
              <a:rPr lang="zh-CN" altLang="en-US" dirty="0"/>
              <a:t>第六次汇报</a:t>
            </a:r>
          </a:p>
        </p:txBody>
      </p:sp>
      <p:sp>
        <p:nvSpPr>
          <p:cNvPr id="6" name="文本占位符 5"/>
          <p:cNvSpPr>
            <a:spLocks noGrp="1"/>
          </p:cNvSpPr>
          <p:nvPr>
            <p:ph type="body" sz="quarter" idx="16"/>
          </p:nvPr>
        </p:nvSpPr>
        <p:spPr>
          <a:xfrm>
            <a:off x="3089097" y="5540546"/>
            <a:ext cx="5883985" cy="345094"/>
          </a:xfrm>
        </p:spPr>
        <p:txBody>
          <a:bodyPr/>
          <a:lstStyle/>
          <a:p>
            <a:r>
              <a:rPr lang="zh-CN" altLang="en-US" dirty="0"/>
              <a:t>答辩人：？？？　　　导　师：王勇　　　时间：</a:t>
            </a:r>
            <a:r>
              <a:rPr lang="en-US" altLang="zh-CN" dirty="0"/>
              <a:t>2021/9/12</a:t>
            </a:r>
          </a:p>
        </p:txBody>
      </p:sp>
    </p:spTree>
    <p:extLst>
      <p:ext uri="{BB962C8B-B14F-4D97-AF65-F5344CB8AC3E}">
        <p14:creationId xmlns:p14="http://schemas.microsoft.com/office/powerpoint/2010/main" val="3812825445"/>
      </p:ext>
    </p:extLst>
  </p:cSld>
  <p:clrMapOvr>
    <a:masterClrMapping/>
  </p:clrMapOvr>
  <p:transition spd="med" advTm="11574">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成员介绍</a:t>
            </a:r>
          </a:p>
        </p:txBody>
      </p:sp>
      <p:grpSp>
        <p:nvGrpSpPr>
          <p:cNvPr id="51" name="组合 50">
            <a:extLst>
              <a:ext uri="{FF2B5EF4-FFF2-40B4-BE49-F238E27FC236}">
                <a16:creationId xmlns:a16="http://schemas.microsoft.com/office/drawing/2014/main" id="{C7759093-CE73-4DC8-BAE0-79F4A2222074}"/>
              </a:ext>
            </a:extLst>
          </p:cNvPr>
          <p:cNvGrpSpPr/>
          <p:nvPr/>
        </p:nvGrpSpPr>
        <p:grpSpPr>
          <a:xfrm>
            <a:off x="430350" y="1029730"/>
            <a:ext cx="4469424" cy="2229897"/>
            <a:chOff x="1518208" y="1257963"/>
            <a:chExt cx="4469424" cy="2229897"/>
          </a:xfrm>
        </p:grpSpPr>
        <p:grpSp>
          <p:nvGrpSpPr>
            <p:cNvPr id="52" name="组合 51">
              <a:extLst>
                <a:ext uri="{FF2B5EF4-FFF2-40B4-BE49-F238E27FC236}">
                  <a16:creationId xmlns:a16="http://schemas.microsoft.com/office/drawing/2014/main" id="{AB3D49A1-6BB2-4EF9-B04D-AC0ABF21E5C4}"/>
                </a:ext>
              </a:extLst>
            </p:cNvPr>
            <p:cNvGrpSpPr/>
            <p:nvPr/>
          </p:nvGrpSpPr>
          <p:grpSpPr>
            <a:xfrm>
              <a:off x="1518208" y="1257963"/>
              <a:ext cx="4469424" cy="2229897"/>
              <a:chOff x="660400" y="1243872"/>
              <a:chExt cx="4469424" cy="2229897"/>
            </a:xfrm>
          </p:grpSpPr>
          <p:sp>
            <p:nvSpPr>
              <p:cNvPr id="54" name="文本框 53">
                <a:extLst>
                  <a:ext uri="{FF2B5EF4-FFF2-40B4-BE49-F238E27FC236}">
                    <a16:creationId xmlns:a16="http://schemas.microsoft.com/office/drawing/2014/main" id="{84B85087-33DA-4AA8-BC09-20B4A1C79089}"/>
                  </a:ext>
                </a:extLst>
              </p:cNvPr>
              <p:cNvSpPr txBox="1"/>
              <p:nvPr/>
            </p:nvSpPr>
            <p:spPr>
              <a:xfrm>
                <a:off x="1478403" y="1518296"/>
                <a:ext cx="36514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300" normalizeH="0" baseline="0" noProof="0" dirty="0">
                    <a:ln>
                      <a:noFill/>
                    </a:ln>
                    <a:solidFill>
                      <a:srgbClr val="006C39"/>
                    </a:solidFill>
                    <a:effectLst/>
                    <a:uLnTx/>
                    <a:uFillTx/>
                    <a:latin typeface="微软雅黑"/>
                    <a:ea typeface="微软雅黑"/>
                    <a:cs typeface="+mn-cs"/>
                  </a:rPr>
                  <a:t>罗潘亚欣</a:t>
                </a:r>
                <a:r>
                  <a:rPr kumimoji="0" lang="zh-CN" altLang="en-US" sz="1600" b="0" i="0" u="none" strike="noStrike" kern="1200" cap="none" spc="300" normalizeH="0" baseline="0" noProof="0" dirty="0">
                    <a:ln>
                      <a:noFill/>
                    </a:ln>
                    <a:solidFill>
                      <a:srgbClr val="006C39"/>
                    </a:solidFill>
                    <a:effectLst/>
                    <a:uLnTx/>
                    <a:uFillTx/>
                    <a:latin typeface="微软雅黑"/>
                    <a:ea typeface="微软雅黑"/>
                    <a:cs typeface="+mn-cs"/>
                  </a:rPr>
                  <a:t>项目管理 文档</a:t>
                </a:r>
                <a:endParaRPr kumimoji="0" lang="zh-CN" altLang="en-US" sz="2800" b="0" i="0" u="none" strike="noStrike" kern="1200" cap="none" spc="300" normalizeH="0" baseline="0" noProof="0" dirty="0">
                  <a:ln>
                    <a:noFill/>
                  </a:ln>
                  <a:solidFill>
                    <a:srgbClr val="006C39"/>
                  </a:solidFill>
                  <a:effectLst/>
                  <a:uLnTx/>
                  <a:uFillTx/>
                  <a:latin typeface="微软雅黑"/>
                  <a:ea typeface="微软雅黑"/>
                  <a:cs typeface="+mn-cs"/>
                </a:endParaRPr>
              </a:p>
            </p:txBody>
          </p:sp>
          <p:grpSp>
            <p:nvGrpSpPr>
              <p:cNvPr id="55" name="组合 54">
                <a:extLst>
                  <a:ext uri="{FF2B5EF4-FFF2-40B4-BE49-F238E27FC236}">
                    <a16:creationId xmlns:a16="http://schemas.microsoft.com/office/drawing/2014/main" id="{875C36B1-7B68-4243-AE7F-CFE550530714}"/>
                  </a:ext>
                </a:extLst>
              </p:cNvPr>
              <p:cNvGrpSpPr/>
              <p:nvPr/>
            </p:nvGrpSpPr>
            <p:grpSpPr>
              <a:xfrm>
                <a:off x="660400" y="1243872"/>
                <a:ext cx="4272085" cy="2229897"/>
                <a:chOff x="660400" y="1243872"/>
                <a:chExt cx="4272085" cy="2229897"/>
              </a:xfrm>
            </p:grpSpPr>
            <p:sp>
              <p:nvSpPr>
                <p:cNvPr id="56" name="矩形 55">
                  <a:extLst>
                    <a:ext uri="{FF2B5EF4-FFF2-40B4-BE49-F238E27FC236}">
                      <a16:creationId xmlns:a16="http://schemas.microsoft.com/office/drawing/2014/main" id="{665C0E0F-5A20-4A4A-AF28-6DFE33D7E916}"/>
                    </a:ext>
                  </a:extLst>
                </p:cNvPr>
                <p:cNvSpPr/>
                <p:nvPr/>
              </p:nvSpPr>
              <p:spPr>
                <a:xfrm>
                  <a:off x="660400" y="1243872"/>
                  <a:ext cx="4272085" cy="2229897"/>
                </a:xfrm>
                <a:prstGeom prst="rect">
                  <a:avLst/>
                </a:prstGeom>
                <a:noFill/>
                <a:ln w="190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57" name="矩形 56">
                  <a:extLst>
                    <a:ext uri="{FF2B5EF4-FFF2-40B4-BE49-F238E27FC236}">
                      <a16:creationId xmlns:a16="http://schemas.microsoft.com/office/drawing/2014/main" id="{1190E2FE-BDA0-442C-BB52-0CF64D91AB76}"/>
                    </a:ext>
                  </a:extLst>
                </p:cNvPr>
                <p:cNvSpPr/>
                <p:nvPr/>
              </p:nvSpPr>
              <p:spPr>
                <a:xfrm>
                  <a:off x="857739" y="1424137"/>
                  <a:ext cx="620664" cy="61093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grpSp>
        </p:grpSp>
        <p:sp>
          <p:nvSpPr>
            <p:cNvPr id="53" name="文本框 52">
              <a:extLst>
                <a:ext uri="{FF2B5EF4-FFF2-40B4-BE49-F238E27FC236}">
                  <a16:creationId xmlns:a16="http://schemas.microsoft.com/office/drawing/2014/main" id="{090516A3-063B-4814-BC11-7EB116EED4A1}"/>
                </a:ext>
              </a:extLst>
            </p:cNvPr>
            <p:cNvSpPr txBox="1"/>
            <p:nvPr/>
          </p:nvSpPr>
          <p:spPr>
            <a:xfrm>
              <a:off x="1919454" y="2245902"/>
              <a:ext cx="3686200" cy="1045223"/>
            </a:xfrm>
            <a:prstGeom prst="rect">
              <a:avLst/>
            </a:prstGeom>
            <a:noFill/>
          </p:spPr>
          <p:txBody>
            <a:bodyPr wrap="square" lIns="0" tIns="0" rIns="0" bIns="0" rtlCol="0">
              <a:spAutoFit/>
            </a:bodyPr>
            <a:lstStyle/>
            <a:p>
              <a:pPr lvl="0" algn="just">
                <a:lnSpc>
                  <a:spcPct val="130000"/>
                </a:lnSpc>
                <a:buClr>
                  <a:srgbClr val="8E0309"/>
                </a:buClr>
                <a:defRPr/>
              </a:pPr>
              <a:r>
                <a:rPr lang="zh-CN" altLang="en-US" dirty="0">
                  <a:solidFill>
                    <a:prstClr val="black"/>
                  </a:solidFill>
                </a:rPr>
                <a:t>负责项目管理文档。协助编码优化学习模型</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a:t>
              </a:r>
              <a:r>
                <a:rPr lang="zh-CN" altLang="en-US" dirty="0"/>
                <a:t>更新进度计划并编写需求文档。</a:t>
              </a:r>
              <a:endParaRPr kumimoji="0" lang="en-US" altLang="zh-CN"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p:txBody>
        </p:sp>
      </p:grpSp>
      <p:sp>
        <p:nvSpPr>
          <p:cNvPr id="6" name="矩形 5">
            <a:extLst>
              <a:ext uri="{FF2B5EF4-FFF2-40B4-BE49-F238E27FC236}">
                <a16:creationId xmlns:a16="http://schemas.microsoft.com/office/drawing/2014/main" id="{914521F0-F799-4606-8330-0937ECF5BBF5}"/>
              </a:ext>
            </a:extLst>
          </p:cNvPr>
          <p:cNvSpPr/>
          <p:nvPr/>
        </p:nvSpPr>
        <p:spPr>
          <a:xfrm>
            <a:off x="5103681" y="1128463"/>
            <a:ext cx="6096000" cy="4401205"/>
          </a:xfrm>
          <a:prstGeom prst="rect">
            <a:avLst/>
          </a:prstGeom>
        </p:spPr>
        <p:txBody>
          <a:bodyPr>
            <a:spAutoFit/>
          </a:bodyPr>
          <a:lstStyle/>
          <a:p>
            <a:pPr marL="285750" indent="-285750" algn="just">
              <a:spcAft>
                <a:spcPts val="0"/>
              </a:spcAft>
              <a:buFont typeface="Arial" panose="020B0604020202020204" pitchFamily="34" charset="0"/>
              <a:buChar cha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在</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2021</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年</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8</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23-8</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26</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日</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小组进行讨论以及需求的确定</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0"/>
              </a:spcAft>
              <a:buFont typeface="Arial" panose="020B0604020202020204" pitchFamily="34" charset="0"/>
              <a:buChar char="•"/>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8</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27</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日</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完成第一版的需求分析，同时当天完成了项目管理的基本计划</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0"/>
              </a:spcAft>
              <a:buFont typeface="Arial" panose="020B0604020202020204" pitchFamily="34" charset="0"/>
              <a:buChar char="•"/>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8</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31</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日</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通过项目管理工具拟定了整个项目的管理周期。</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0"/>
              </a:spcAft>
              <a:buFont typeface="Arial" panose="020B0604020202020204" pitchFamily="34" charset="0"/>
              <a:buChar char="•"/>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9</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日</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进行了讨论，确定了相关风险</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0"/>
              </a:spcAft>
              <a:buFont typeface="Arial" panose="020B0604020202020204" pitchFamily="34" charset="0"/>
              <a:buChar char="•"/>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9</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3</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日</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完成风险计划评估报告，开始进行风险管理。之后每周两次汇报会根据当前进度以及需求更新进行相关计划地变更。同周开始安排文档的测试工作，以及代码的第一次验收。</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0"/>
              </a:spcAft>
              <a:buFont typeface="Arial" panose="020B0604020202020204" pitchFamily="34" charset="0"/>
              <a:buChar char="•"/>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9</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7</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日</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对最终需求进行审核，确定所有需求均已完成，项目范围吻合。</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0"/>
              </a:spcAft>
              <a:buFont typeface="Arial" panose="020B0604020202020204" pitchFamily="34" charset="0"/>
              <a:buChar char="•"/>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9</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12</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日</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项目结束总结了项目管理整体的经验教训。</a:t>
            </a:r>
          </a:p>
        </p:txBody>
      </p:sp>
    </p:spTree>
    <p:extLst>
      <p:ext uri="{BB962C8B-B14F-4D97-AF65-F5344CB8AC3E}">
        <p14:creationId xmlns:p14="http://schemas.microsoft.com/office/powerpoint/2010/main" val="76013068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成员介绍</a:t>
            </a:r>
          </a:p>
        </p:txBody>
      </p:sp>
      <p:grpSp>
        <p:nvGrpSpPr>
          <p:cNvPr id="5" name="组合 4">
            <a:extLst>
              <a:ext uri="{FF2B5EF4-FFF2-40B4-BE49-F238E27FC236}">
                <a16:creationId xmlns:a16="http://schemas.microsoft.com/office/drawing/2014/main" id="{D9611775-4F8D-439A-8B03-DC0C39646A8A}"/>
              </a:ext>
            </a:extLst>
          </p:cNvPr>
          <p:cNvGrpSpPr/>
          <p:nvPr/>
        </p:nvGrpSpPr>
        <p:grpSpPr>
          <a:xfrm>
            <a:off x="483228" y="1028700"/>
            <a:ext cx="4272085" cy="2258621"/>
            <a:chOff x="1518208" y="1229239"/>
            <a:chExt cx="4272085" cy="2258621"/>
          </a:xfrm>
        </p:grpSpPr>
        <p:grpSp>
          <p:nvGrpSpPr>
            <p:cNvPr id="4" name="组合 3">
              <a:extLst>
                <a:ext uri="{FF2B5EF4-FFF2-40B4-BE49-F238E27FC236}">
                  <a16:creationId xmlns:a16="http://schemas.microsoft.com/office/drawing/2014/main" id="{37D312A4-B9A6-4A91-A3EF-1B6B8E70FC91}"/>
                </a:ext>
              </a:extLst>
            </p:cNvPr>
            <p:cNvGrpSpPr/>
            <p:nvPr/>
          </p:nvGrpSpPr>
          <p:grpSpPr>
            <a:xfrm>
              <a:off x="1518208" y="1257963"/>
              <a:ext cx="4272085" cy="2229897"/>
              <a:chOff x="1518208" y="1257963"/>
              <a:chExt cx="4272085" cy="2229897"/>
            </a:xfrm>
          </p:grpSpPr>
          <p:grpSp>
            <p:nvGrpSpPr>
              <p:cNvPr id="3" name="组合 2">
                <a:extLst>
                  <a:ext uri="{FF2B5EF4-FFF2-40B4-BE49-F238E27FC236}">
                    <a16:creationId xmlns:a16="http://schemas.microsoft.com/office/drawing/2014/main" id="{6AF2F6DF-F851-46B7-9F2C-6F92F4159C6E}"/>
                  </a:ext>
                </a:extLst>
              </p:cNvPr>
              <p:cNvGrpSpPr/>
              <p:nvPr/>
            </p:nvGrpSpPr>
            <p:grpSpPr>
              <a:xfrm>
                <a:off x="1518208" y="1257963"/>
                <a:ext cx="4272085" cy="2229897"/>
                <a:chOff x="660400" y="1243872"/>
                <a:chExt cx="4272085" cy="2229897"/>
              </a:xfrm>
            </p:grpSpPr>
            <p:sp>
              <p:nvSpPr>
                <p:cNvPr id="22" name="文本框 21">
                  <a:extLst>
                    <a:ext uri="{FF2B5EF4-FFF2-40B4-BE49-F238E27FC236}">
                      <a16:creationId xmlns:a16="http://schemas.microsoft.com/office/drawing/2014/main" id="{CB2CAF12-8A99-4C15-84A6-59B0436B21E1}"/>
                    </a:ext>
                  </a:extLst>
                </p:cNvPr>
                <p:cNvSpPr txBox="1"/>
                <p:nvPr/>
              </p:nvSpPr>
              <p:spPr>
                <a:xfrm>
                  <a:off x="1478403" y="1424137"/>
                  <a:ext cx="306553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300" normalizeH="0" baseline="0" noProof="0" dirty="0">
                      <a:ln>
                        <a:noFill/>
                      </a:ln>
                      <a:solidFill>
                        <a:srgbClr val="006C39"/>
                      </a:solidFill>
                      <a:effectLst/>
                      <a:uLnTx/>
                      <a:uFillTx/>
                      <a:latin typeface="微软雅黑"/>
                      <a:ea typeface="微软雅黑"/>
                      <a:cs typeface="+mn-cs"/>
                    </a:rPr>
                    <a:t>林湛</a:t>
                  </a:r>
                  <a:r>
                    <a:rPr kumimoji="0" lang="zh-CN" altLang="en-US" sz="1600" b="0" i="0" u="none" strike="noStrike" kern="1200" cap="none" spc="300" normalizeH="0" baseline="0" noProof="0" dirty="0">
                      <a:ln>
                        <a:noFill/>
                      </a:ln>
                      <a:solidFill>
                        <a:srgbClr val="006C39"/>
                      </a:solidFill>
                      <a:effectLst/>
                      <a:uLnTx/>
                      <a:uFillTx/>
                      <a:latin typeface="微软雅黑"/>
                      <a:ea typeface="微软雅黑"/>
                      <a:cs typeface="+mn-cs"/>
                    </a:rPr>
                    <a:t> 组长</a:t>
                  </a:r>
                  <a:endParaRPr kumimoji="0" lang="zh-CN" altLang="en-US" sz="2800" b="0" i="0" u="none" strike="noStrike" kern="1200" cap="none" spc="300" normalizeH="0" baseline="0" noProof="0" dirty="0">
                    <a:ln>
                      <a:noFill/>
                    </a:ln>
                    <a:solidFill>
                      <a:srgbClr val="006C39"/>
                    </a:solidFill>
                    <a:effectLst/>
                    <a:uLnTx/>
                    <a:uFillTx/>
                    <a:latin typeface="微软雅黑"/>
                    <a:ea typeface="微软雅黑"/>
                    <a:cs typeface="+mn-cs"/>
                  </a:endParaRPr>
                </a:p>
              </p:txBody>
            </p:sp>
            <p:grpSp>
              <p:nvGrpSpPr>
                <p:cNvPr id="2" name="组合 1">
                  <a:extLst>
                    <a:ext uri="{FF2B5EF4-FFF2-40B4-BE49-F238E27FC236}">
                      <a16:creationId xmlns:a16="http://schemas.microsoft.com/office/drawing/2014/main" id="{6B3D2A42-0060-4725-A34E-AC682431F934}"/>
                    </a:ext>
                  </a:extLst>
                </p:cNvPr>
                <p:cNvGrpSpPr/>
                <p:nvPr/>
              </p:nvGrpSpPr>
              <p:grpSpPr>
                <a:xfrm>
                  <a:off x="660400" y="1243872"/>
                  <a:ext cx="4272085" cy="2229897"/>
                  <a:chOff x="660400" y="1243872"/>
                  <a:chExt cx="4272085" cy="2229897"/>
                </a:xfrm>
              </p:grpSpPr>
              <p:sp>
                <p:nvSpPr>
                  <p:cNvPr id="19" name="矩形 18">
                    <a:extLst>
                      <a:ext uri="{FF2B5EF4-FFF2-40B4-BE49-F238E27FC236}">
                        <a16:creationId xmlns:a16="http://schemas.microsoft.com/office/drawing/2014/main" id="{E9EA4D75-4477-41D4-845A-A49B7E37BDCA}"/>
                      </a:ext>
                    </a:extLst>
                  </p:cNvPr>
                  <p:cNvSpPr/>
                  <p:nvPr/>
                </p:nvSpPr>
                <p:spPr>
                  <a:xfrm>
                    <a:off x="660400" y="1243872"/>
                    <a:ext cx="4272085" cy="2229897"/>
                  </a:xfrm>
                  <a:prstGeom prst="rect">
                    <a:avLst/>
                  </a:prstGeom>
                  <a:noFill/>
                  <a:ln w="190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20" name="矩形 19">
                    <a:extLst>
                      <a:ext uri="{FF2B5EF4-FFF2-40B4-BE49-F238E27FC236}">
                        <a16:creationId xmlns:a16="http://schemas.microsoft.com/office/drawing/2014/main" id="{01C456B5-D44B-44A1-A71C-061FE1F339B2}"/>
                      </a:ext>
                    </a:extLst>
                  </p:cNvPr>
                  <p:cNvSpPr/>
                  <p:nvPr/>
                </p:nvSpPr>
                <p:spPr>
                  <a:xfrm>
                    <a:off x="857739" y="1424137"/>
                    <a:ext cx="620664" cy="61093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grpSp>
          </p:grpSp>
          <p:sp>
            <p:nvSpPr>
              <p:cNvPr id="50" name="文本框 49">
                <a:extLst>
                  <a:ext uri="{FF2B5EF4-FFF2-40B4-BE49-F238E27FC236}">
                    <a16:creationId xmlns:a16="http://schemas.microsoft.com/office/drawing/2014/main" id="{85EBA0E6-DBD1-412D-BBCC-0AA60D4B8D83}"/>
                  </a:ext>
                </a:extLst>
              </p:cNvPr>
              <p:cNvSpPr txBox="1"/>
              <p:nvPr/>
            </p:nvSpPr>
            <p:spPr>
              <a:xfrm>
                <a:off x="1919454" y="2245902"/>
                <a:ext cx="3686200" cy="1045223"/>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
                    <a:srgbClr val="8E0309"/>
                  </a:buClr>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领导项目团队、管理团队、负责软件的验收工作。</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 </a:t>
                </a: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参与并整理各个文档的编辑、整理工作</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。对组员评分。</a:t>
                </a:r>
                <a:endParaRPr kumimoji="0" lang="en-US" altLang="zh-CN"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p:txBody>
          </p:sp>
        </p:grpSp>
        <p:sp>
          <p:nvSpPr>
            <p:cNvPr id="58" name="任意多边形: 形状 31">
              <a:extLst>
                <a:ext uri="{FF2B5EF4-FFF2-40B4-BE49-F238E27FC236}">
                  <a16:creationId xmlns:a16="http://schemas.microsoft.com/office/drawing/2014/main" id="{BDC71622-00E2-49C7-8FBA-58BB0860AB94}"/>
                </a:ext>
              </a:extLst>
            </p:cNvPr>
            <p:cNvSpPr/>
            <p:nvPr/>
          </p:nvSpPr>
          <p:spPr>
            <a:xfrm>
              <a:off x="5266123" y="1229239"/>
              <a:ext cx="379826" cy="562932"/>
            </a:xfrm>
            <a:custGeom>
              <a:avLst/>
              <a:gdLst>
                <a:gd name="connsiteX0" fmla="*/ 0 w 540000"/>
                <a:gd name="connsiteY0" fmla="*/ 0 h 997105"/>
                <a:gd name="connsiteX1" fmla="*/ 540000 w 540000"/>
                <a:gd name="connsiteY1" fmla="*/ 0 h 997105"/>
                <a:gd name="connsiteX2" fmla="*/ 540000 w 540000"/>
                <a:gd name="connsiteY2" fmla="*/ 997105 h 997105"/>
                <a:gd name="connsiteX3" fmla="*/ 270000 w 540000"/>
                <a:gd name="connsiteY3" fmla="*/ 763105 h 997105"/>
                <a:gd name="connsiteX4" fmla="*/ 0 w 540000"/>
                <a:gd name="connsiteY4" fmla="*/ 997105 h 99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997105">
                  <a:moveTo>
                    <a:pt x="0" y="0"/>
                  </a:moveTo>
                  <a:lnTo>
                    <a:pt x="540000" y="0"/>
                  </a:lnTo>
                  <a:lnTo>
                    <a:pt x="540000" y="997105"/>
                  </a:lnTo>
                  <a:lnTo>
                    <a:pt x="270000" y="763105"/>
                  </a:lnTo>
                  <a:lnTo>
                    <a:pt x="0" y="997105"/>
                  </a:lnTo>
                  <a:close/>
                </a:path>
              </a:pathLst>
            </a:cu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grpSp>
      <p:graphicFrame>
        <p:nvGraphicFramePr>
          <p:cNvPr id="6" name="表格 5">
            <a:extLst>
              <a:ext uri="{FF2B5EF4-FFF2-40B4-BE49-F238E27FC236}">
                <a16:creationId xmlns:a16="http://schemas.microsoft.com/office/drawing/2014/main" id="{4EFF1ED6-DB41-4E80-97FA-0BD755959A7B}"/>
              </a:ext>
            </a:extLst>
          </p:cNvPr>
          <p:cNvGraphicFramePr>
            <a:graphicFrameLocks noGrp="1"/>
          </p:cNvGraphicFramePr>
          <p:nvPr>
            <p:extLst>
              <p:ext uri="{D42A27DB-BD31-4B8C-83A1-F6EECF244321}">
                <p14:modId xmlns:p14="http://schemas.microsoft.com/office/powerpoint/2010/main" val="1124902353"/>
              </p:ext>
            </p:extLst>
          </p:nvPr>
        </p:nvGraphicFramePr>
        <p:xfrm>
          <a:off x="5191338" y="1028700"/>
          <a:ext cx="6116188" cy="5195448"/>
        </p:xfrm>
        <a:graphic>
          <a:graphicData uri="http://schemas.openxmlformats.org/drawingml/2006/table">
            <a:tbl>
              <a:tblPr firstRow="1" firstCol="1" bandRow="1">
                <a:tableStyleId>{5C22544A-7EE6-4342-B048-85BDC9FD1C3A}</a:tableStyleId>
              </a:tblPr>
              <a:tblGrid>
                <a:gridCol w="532934">
                  <a:extLst>
                    <a:ext uri="{9D8B030D-6E8A-4147-A177-3AD203B41FA5}">
                      <a16:colId xmlns:a16="http://schemas.microsoft.com/office/drawing/2014/main" val="1513646908"/>
                    </a:ext>
                  </a:extLst>
                </a:gridCol>
                <a:gridCol w="4586771">
                  <a:extLst>
                    <a:ext uri="{9D8B030D-6E8A-4147-A177-3AD203B41FA5}">
                      <a16:colId xmlns:a16="http://schemas.microsoft.com/office/drawing/2014/main" val="730450255"/>
                    </a:ext>
                  </a:extLst>
                </a:gridCol>
                <a:gridCol w="996483">
                  <a:extLst>
                    <a:ext uri="{9D8B030D-6E8A-4147-A177-3AD203B41FA5}">
                      <a16:colId xmlns:a16="http://schemas.microsoft.com/office/drawing/2014/main" val="1334461721"/>
                    </a:ext>
                  </a:extLst>
                </a:gridCol>
              </a:tblGrid>
              <a:tr h="633652">
                <a:tc>
                  <a:txBody>
                    <a:bodyPr/>
                    <a:lstStyle/>
                    <a:p>
                      <a:pPr algn="ctr">
                        <a:spcAft>
                          <a:spcPts val="0"/>
                        </a:spcAft>
                      </a:pPr>
                      <a:r>
                        <a:rPr lang="zh-CN" sz="1000" kern="0" dirty="0">
                          <a:effectLst/>
                        </a:rPr>
                        <a:t>日期</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000" kern="0" dirty="0">
                          <a:effectLst/>
                        </a:rPr>
                        <a:t>工作内容</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just">
                        <a:spcAft>
                          <a:spcPts val="0"/>
                        </a:spcAft>
                      </a:pPr>
                      <a:r>
                        <a:rPr lang="zh-CN" sz="1000" kern="0">
                          <a:effectLst/>
                        </a:rPr>
                        <a:t>完成情况</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extLst>
                  <a:ext uri="{0D108BD9-81ED-4DB2-BD59-A6C34878D82A}">
                    <a16:rowId xmlns:a16="http://schemas.microsoft.com/office/drawing/2014/main" val="1374492262"/>
                  </a:ext>
                </a:extLst>
              </a:tr>
              <a:tr h="633652">
                <a:tc>
                  <a:txBody>
                    <a:bodyPr/>
                    <a:lstStyle/>
                    <a:p>
                      <a:pPr algn="ctr">
                        <a:spcAft>
                          <a:spcPts val="0"/>
                        </a:spcAft>
                      </a:pPr>
                      <a:r>
                        <a:rPr lang="en-US" sz="1000" kern="0">
                          <a:effectLst/>
                        </a:rPr>
                        <a:t>8.24</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400" kern="0" dirty="0">
                          <a:effectLst/>
                        </a:rPr>
                        <a:t>确定初步工作计划，讨论项目模块划分问题</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000" kern="0">
                          <a:effectLst/>
                        </a:rPr>
                        <a:t>完成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extLst>
                  <a:ext uri="{0D108BD9-81ED-4DB2-BD59-A6C34878D82A}">
                    <a16:rowId xmlns:a16="http://schemas.microsoft.com/office/drawing/2014/main" val="2334079030"/>
                  </a:ext>
                </a:extLst>
              </a:tr>
              <a:tr h="1078087">
                <a:tc>
                  <a:txBody>
                    <a:bodyPr/>
                    <a:lstStyle/>
                    <a:p>
                      <a:pPr algn="ctr">
                        <a:spcAft>
                          <a:spcPts val="0"/>
                        </a:spcAft>
                      </a:pPr>
                      <a:r>
                        <a:rPr lang="en-US" sz="1000" kern="0">
                          <a:effectLst/>
                        </a:rPr>
                        <a:t>8.25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400" kern="0" dirty="0">
                          <a:effectLst/>
                        </a:rPr>
                        <a:t>研究需求划分，探讨云平台应用方法，明确项目管理方法、编程语言、工具、开发环境、配置，商量经济决策方法与预算，确定项目管理工具与版本管理工具，确定数据结构与功能设计，确定未来一周的工作安排</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000" kern="0">
                          <a:effectLst/>
                        </a:rPr>
                        <a:t>完成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extLst>
                  <a:ext uri="{0D108BD9-81ED-4DB2-BD59-A6C34878D82A}">
                    <a16:rowId xmlns:a16="http://schemas.microsoft.com/office/drawing/2014/main" val="3633155731"/>
                  </a:ext>
                </a:extLst>
              </a:tr>
              <a:tr h="681426">
                <a:tc>
                  <a:txBody>
                    <a:bodyPr/>
                    <a:lstStyle/>
                    <a:p>
                      <a:pPr algn="ctr">
                        <a:spcAft>
                          <a:spcPts val="0"/>
                        </a:spcAft>
                      </a:pPr>
                      <a:r>
                        <a:rPr lang="en-US" sz="1000" kern="0">
                          <a:effectLst/>
                        </a:rPr>
                        <a:t>8.26</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400" kern="0" dirty="0">
                          <a:effectLst/>
                        </a:rPr>
                        <a:t>根据设计制作报告</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000" kern="0">
                          <a:effectLst/>
                        </a:rPr>
                        <a:t>完成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extLst>
                  <a:ext uri="{0D108BD9-81ED-4DB2-BD59-A6C34878D82A}">
                    <a16:rowId xmlns:a16="http://schemas.microsoft.com/office/drawing/2014/main" val="1311645362"/>
                  </a:ext>
                </a:extLst>
              </a:tr>
              <a:tr h="641823">
                <a:tc>
                  <a:txBody>
                    <a:bodyPr/>
                    <a:lstStyle/>
                    <a:p>
                      <a:pPr algn="ctr">
                        <a:spcAft>
                          <a:spcPts val="0"/>
                        </a:spcAft>
                      </a:pPr>
                      <a:r>
                        <a:rPr lang="en-US" sz="1000" kern="0">
                          <a:effectLst/>
                        </a:rPr>
                        <a:t>8.27-8.28</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400" kern="0" dirty="0">
                          <a:effectLst/>
                        </a:rPr>
                        <a:t>整理数据结构，功能，开始分模块编码，并准备汇报</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000" kern="0">
                          <a:effectLst/>
                        </a:rPr>
                        <a:t>完成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extLst>
                  <a:ext uri="{0D108BD9-81ED-4DB2-BD59-A6C34878D82A}">
                    <a16:rowId xmlns:a16="http://schemas.microsoft.com/office/drawing/2014/main" val="3290750328"/>
                  </a:ext>
                </a:extLst>
              </a:tr>
              <a:tr h="475238">
                <a:tc>
                  <a:txBody>
                    <a:bodyPr/>
                    <a:lstStyle/>
                    <a:p>
                      <a:pPr algn="ctr">
                        <a:spcAft>
                          <a:spcPts val="0"/>
                        </a:spcAft>
                      </a:pPr>
                      <a:r>
                        <a:rPr lang="en-US" sz="1000" kern="0">
                          <a:effectLst/>
                        </a:rPr>
                        <a:t>8.29-8.31</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400" kern="0" dirty="0">
                          <a:effectLst/>
                        </a:rPr>
                        <a:t>优化学习模型，对数据集进行批量预处理，准备云服务器与</a:t>
                      </a:r>
                      <a:r>
                        <a:rPr lang="en-US" sz="1400" kern="0" dirty="0">
                          <a:effectLst/>
                        </a:rPr>
                        <a:t>gauss</a:t>
                      </a:r>
                      <a:r>
                        <a:rPr lang="zh-CN" sz="1400" kern="0" dirty="0">
                          <a:effectLst/>
                        </a:rPr>
                        <a:t>数据库，完成系统架构</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000" kern="0">
                          <a:effectLst/>
                        </a:rPr>
                        <a:t>完成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extLst>
                  <a:ext uri="{0D108BD9-81ED-4DB2-BD59-A6C34878D82A}">
                    <a16:rowId xmlns:a16="http://schemas.microsoft.com/office/drawing/2014/main" val="328163644"/>
                  </a:ext>
                </a:extLst>
              </a:tr>
              <a:tr h="292938">
                <a:tc>
                  <a:txBody>
                    <a:bodyPr/>
                    <a:lstStyle/>
                    <a:p>
                      <a:pPr algn="ctr">
                        <a:spcAft>
                          <a:spcPts val="0"/>
                        </a:spcAft>
                      </a:pPr>
                      <a:r>
                        <a:rPr lang="en-US" sz="1000" kern="0">
                          <a:effectLst/>
                        </a:rPr>
                        <a:t>9.1</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400" kern="0" dirty="0">
                          <a:effectLst/>
                        </a:rPr>
                        <a:t>测试系统运行，准备汇报</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000" kern="0" dirty="0">
                          <a:effectLst/>
                        </a:rPr>
                        <a:t>完成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extLst>
                  <a:ext uri="{0D108BD9-81ED-4DB2-BD59-A6C34878D82A}">
                    <a16:rowId xmlns:a16="http://schemas.microsoft.com/office/drawing/2014/main" val="2508979340"/>
                  </a:ext>
                </a:extLst>
              </a:tr>
              <a:tr h="331912">
                <a:tc>
                  <a:txBody>
                    <a:bodyPr/>
                    <a:lstStyle/>
                    <a:p>
                      <a:pPr algn="ctr">
                        <a:spcAft>
                          <a:spcPts val="0"/>
                        </a:spcAft>
                      </a:pPr>
                      <a:r>
                        <a:rPr lang="en-US" sz="1000" kern="0">
                          <a:effectLst/>
                        </a:rPr>
                        <a:t>9.2-9.5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400" kern="0" dirty="0">
                          <a:effectLst/>
                        </a:rPr>
                        <a:t>对系统进行优化，进一步测试，制作分析测试报告</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000" kern="0" dirty="0">
                          <a:effectLst/>
                        </a:rPr>
                        <a:t>完成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extLst>
                  <a:ext uri="{0D108BD9-81ED-4DB2-BD59-A6C34878D82A}">
                    <a16:rowId xmlns:a16="http://schemas.microsoft.com/office/drawing/2014/main" val="2796165242"/>
                  </a:ext>
                </a:extLst>
              </a:tr>
              <a:tr h="331912">
                <a:tc>
                  <a:txBody>
                    <a:bodyPr/>
                    <a:lstStyle/>
                    <a:p>
                      <a:pPr algn="ctr">
                        <a:spcAft>
                          <a:spcPts val="0"/>
                        </a:spcAft>
                      </a:pPr>
                      <a:r>
                        <a:rPr lang="en-US" sz="1000" kern="0">
                          <a:effectLst/>
                        </a:rPr>
                        <a:t>9.6-9.9</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400" kern="0" dirty="0">
                          <a:effectLst/>
                        </a:rPr>
                        <a:t>根据指导教师要求完善系统，完善综合设计文档，编写用户使用手册，准备最终答辩</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000" kern="0" dirty="0">
                          <a:effectLst/>
                        </a:rPr>
                        <a:t>完成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extLst>
                  <a:ext uri="{0D108BD9-81ED-4DB2-BD59-A6C34878D82A}">
                    <a16:rowId xmlns:a16="http://schemas.microsoft.com/office/drawing/2014/main" val="1575872315"/>
                  </a:ext>
                </a:extLst>
              </a:tr>
            </a:tbl>
          </a:graphicData>
        </a:graphic>
      </p:graphicFrame>
    </p:spTree>
    <p:extLst>
      <p:ext uri="{BB962C8B-B14F-4D97-AF65-F5344CB8AC3E}">
        <p14:creationId xmlns:p14="http://schemas.microsoft.com/office/powerpoint/2010/main" val="3237240785"/>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AA782-7166-43F9-962E-E8A84B1934A0}"/>
              </a:ext>
            </a:extLst>
          </p:cNvPr>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02</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7" name="文本框 6">
            <a:extLst>
              <a:ext uri="{FF2B5EF4-FFF2-40B4-BE49-F238E27FC236}">
                <a16:creationId xmlns:a16="http://schemas.microsoft.com/office/drawing/2014/main" id="{C646537D-7E47-4B9F-B532-AD200E213B24}"/>
              </a:ext>
            </a:extLst>
          </p:cNvPr>
          <p:cNvSpPr txBox="1"/>
          <p:nvPr/>
        </p:nvSpPr>
        <p:spPr>
          <a:xfrm>
            <a:off x="5550367" y="2400894"/>
            <a:ext cx="3134191"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200" cap="none" spc="6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rPr>
              <a:t>遇到的困难</a:t>
            </a:r>
          </a:p>
        </p:txBody>
      </p:sp>
      <p:sp>
        <p:nvSpPr>
          <p:cNvPr id="8" name="文本框 7">
            <a:extLst>
              <a:ext uri="{FF2B5EF4-FFF2-40B4-BE49-F238E27FC236}">
                <a16:creationId xmlns:a16="http://schemas.microsoft.com/office/drawing/2014/main" id="{C0BCE660-462C-42D1-B7D6-846700805A3F}"/>
              </a:ext>
            </a:extLst>
          </p:cNvPr>
          <p:cNvSpPr txBox="1"/>
          <p:nvPr/>
        </p:nvSpPr>
        <p:spPr>
          <a:xfrm>
            <a:off x="5550367" y="3775625"/>
            <a:ext cx="1871025" cy="523220"/>
          </a:xfrm>
          <a:prstGeom prst="rect">
            <a:avLst/>
          </a:prstGeom>
          <a:noFill/>
        </p:spPr>
        <p:txBody>
          <a:bodyPr wrap="none" rtlCol="0">
            <a:spAutoFit/>
          </a:bodyPr>
          <a:lstStyle/>
          <a:p>
            <a:pPr lvl="0" eaLnBrk="0" fontAlgn="base" hangingPunct="0">
              <a:spcBef>
                <a:spcPct val="0"/>
              </a:spcBef>
              <a:spcAft>
                <a:spcPct val="0"/>
              </a:spcAft>
            </a:pPr>
            <a:r>
              <a:rPr lang="en-US" altLang="zh-CN" sz="2800" spc="100" dirty="0">
                <a:solidFill>
                  <a:prstClr val="white">
                    <a:lumMod val="75000"/>
                  </a:prstClr>
                </a:solidFill>
                <a:latin typeface="Century Gothic" panose="020B0502020202020204" pitchFamily="34" charset="0"/>
                <a:ea typeface="微软雅黑" panose="020B0503020204020204" pitchFamily="34" charset="-122"/>
              </a:rPr>
              <a:t>Problems</a:t>
            </a:r>
            <a:endParaRPr lang="zh-CN" altLang="en-US" sz="2800" spc="100" dirty="0">
              <a:solidFill>
                <a:prstClr val="white">
                  <a:lumMod val="75000"/>
                </a:prstClr>
              </a:solidFill>
              <a:latin typeface="Century Gothic" panose="020B0502020202020204" pitchFamily="34" charset="0"/>
              <a:ea typeface="微软雅黑" panose="020B0503020204020204" pitchFamily="34" charset="-122"/>
            </a:endParaRPr>
          </a:p>
        </p:txBody>
      </p:sp>
      <p:cxnSp>
        <p:nvCxnSpPr>
          <p:cNvPr id="10" name="直接连接符 9">
            <a:extLst>
              <a:ext uri="{FF2B5EF4-FFF2-40B4-BE49-F238E27FC236}">
                <a16:creationId xmlns:a16="http://schemas.microsoft.com/office/drawing/2014/main" id="{1B6F541E-B87E-4A95-B60E-7035BF308E17}"/>
              </a:ext>
            </a:extLst>
          </p:cNvPr>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F12246C-75E2-4D58-B0D6-1A4AE1F1978B}"/>
              </a:ext>
            </a:extLst>
          </p:cNvPr>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2" name="组合 1">
            <a:extLst>
              <a:ext uri="{FF2B5EF4-FFF2-40B4-BE49-F238E27FC236}">
                <a16:creationId xmlns:a16="http://schemas.microsoft.com/office/drawing/2014/main" id="{E1C1A41F-0D10-4797-8F57-E748E1BC6D9A}"/>
              </a:ext>
            </a:extLst>
          </p:cNvPr>
          <p:cNvGrpSpPr/>
          <p:nvPr/>
        </p:nvGrpSpPr>
        <p:grpSpPr>
          <a:xfrm>
            <a:off x="10467218" y="5850000"/>
            <a:ext cx="1288818" cy="108000"/>
            <a:chOff x="10467218" y="5850000"/>
            <a:chExt cx="1288818" cy="108000"/>
          </a:xfrm>
        </p:grpSpPr>
        <p:grpSp>
          <p:nvGrpSpPr>
            <p:cNvPr id="21" name="组合 20">
              <a:extLst>
                <a:ext uri="{FF2B5EF4-FFF2-40B4-BE49-F238E27FC236}">
                  <a16:creationId xmlns:a16="http://schemas.microsoft.com/office/drawing/2014/main" id="{1E414B75-D140-4E03-B375-68221EAF31A8}"/>
                </a:ext>
              </a:extLst>
            </p:cNvPr>
            <p:cNvGrpSpPr/>
            <p:nvPr/>
          </p:nvGrpSpPr>
          <p:grpSpPr>
            <a:xfrm>
              <a:off x="10467218" y="5850000"/>
              <a:ext cx="1052654" cy="108000"/>
              <a:chOff x="10467218" y="6126091"/>
              <a:chExt cx="1052654" cy="108000"/>
            </a:xfrm>
          </p:grpSpPr>
          <p:sp>
            <p:nvSpPr>
              <p:cNvPr id="22" name="椭圆 21">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3" name="椭圆 22">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4" name="椭圆 23">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5" name="椭圆 24">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6" name="椭圆 25">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13" name="椭圆 12">
              <a:extLst>
                <a:ext uri="{FF2B5EF4-FFF2-40B4-BE49-F238E27FC236}">
                  <a16:creationId xmlns:a16="http://schemas.microsoft.com/office/drawing/2014/main" id="{50C9DB5E-4F4C-49F4-99FD-6F012C59DF7F}"/>
                </a:ext>
              </a:extLst>
            </p:cNvPr>
            <p:cNvSpPr/>
            <p:nvPr/>
          </p:nvSpPr>
          <p:spPr>
            <a:xfrm>
              <a:off x="11648036" y="5850000"/>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Tree>
    <p:extLst>
      <p:ext uri="{BB962C8B-B14F-4D97-AF65-F5344CB8AC3E}">
        <p14:creationId xmlns:p14="http://schemas.microsoft.com/office/powerpoint/2010/main" val="3732528827"/>
      </p:ext>
    </p:extLst>
  </p:cSld>
  <p:clrMapOvr>
    <a:masterClrMapping/>
  </p:clrMapOvr>
  <p:transition spd="med" advTm="189">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选题介绍</a:t>
            </a:r>
          </a:p>
        </p:txBody>
      </p:sp>
      <p:sp>
        <p:nvSpPr>
          <p:cNvPr id="3" name="矩形 2">
            <a:extLst>
              <a:ext uri="{FF2B5EF4-FFF2-40B4-BE49-F238E27FC236}">
                <a16:creationId xmlns:a16="http://schemas.microsoft.com/office/drawing/2014/main" id="{03A2DB49-A34F-415C-BDCB-6167DF90484C}"/>
              </a:ext>
            </a:extLst>
          </p:cNvPr>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4" name="图片 3">
            <a:extLst>
              <a:ext uri="{FF2B5EF4-FFF2-40B4-BE49-F238E27FC236}">
                <a16:creationId xmlns:a16="http://schemas.microsoft.com/office/drawing/2014/main" id="{AC23C30C-E821-4097-B27E-D8B1FA0FA6D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312645" y="1026789"/>
            <a:ext cx="6206255" cy="5003800"/>
          </a:xfrm>
          <a:prstGeom prst="rect">
            <a:avLst/>
          </a:prstGeom>
        </p:spPr>
      </p:pic>
      <p:sp>
        <p:nvSpPr>
          <p:cNvPr id="5" name="文本框 4">
            <a:extLst>
              <a:ext uri="{FF2B5EF4-FFF2-40B4-BE49-F238E27FC236}">
                <a16:creationId xmlns:a16="http://schemas.microsoft.com/office/drawing/2014/main" id="{783EB24E-FE0D-4498-8616-DAE4D7B97315}"/>
              </a:ext>
            </a:extLst>
          </p:cNvPr>
          <p:cNvSpPr txBox="1"/>
          <p:nvPr/>
        </p:nvSpPr>
        <p:spPr>
          <a:xfrm>
            <a:off x="839362" y="1130300"/>
            <a:ext cx="3927929" cy="152246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zh-CN" altLang="en-US" sz="4000" b="1" i="0" u="none" strike="noStrike" kern="1200" cap="none" spc="300" normalizeH="0" baseline="0" noProof="0" dirty="0">
                <a:ln>
                  <a:noFill/>
                </a:ln>
                <a:solidFill>
                  <a:srgbClr val="006C39"/>
                </a:solidFill>
                <a:effectLst/>
                <a:uLnTx/>
                <a:uFillTx/>
                <a:latin typeface="微软雅黑" panose="020B0503020204020204" pitchFamily="34" charset="-122"/>
                <a:ea typeface="微软雅黑" panose="020B0503020204020204" pitchFamily="34" charset="-122"/>
                <a:cs typeface="+mn-cs"/>
              </a:rPr>
              <a:t>基于机器学习的</a:t>
            </a:r>
            <a:r>
              <a:rPr kumimoji="0" lang="en-US" altLang="zh-CN" sz="4000" b="1" i="0" u="none" strike="noStrike" kern="1200" cap="none" spc="300" normalizeH="0" baseline="0" noProof="0" dirty="0">
                <a:ln>
                  <a:noFill/>
                </a:ln>
                <a:solidFill>
                  <a:srgbClr val="006C39"/>
                </a:solidFill>
                <a:effectLst/>
                <a:uLnTx/>
                <a:uFillTx/>
                <a:latin typeface="微软雅黑" panose="020B0503020204020204" pitchFamily="34" charset="-122"/>
                <a:ea typeface="微软雅黑" panose="020B0503020204020204" pitchFamily="34" charset="-122"/>
                <a:cs typeface="+mn-cs"/>
              </a:rPr>
              <a:t>APT</a:t>
            </a:r>
            <a:r>
              <a:rPr kumimoji="0" lang="zh-CN" altLang="en-US" sz="4000" b="1" i="0" u="none" strike="noStrike" kern="1200" cap="none" spc="300" normalizeH="0" baseline="0" noProof="0" dirty="0">
                <a:ln>
                  <a:noFill/>
                </a:ln>
                <a:solidFill>
                  <a:srgbClr val="006C39"/>
                </a:solidFill>
                <a:effectLst/>
                <a:uLnTx/>
                <a:uFillTx/>
                <a:latin typeface="微软雅黑" panose="020B0503020204020204" pitchFamily="34" charset="-122"/>
                <a:ea typeface="微软雅黑" panose="020B0503020204020204" pitchFamily="34" charset="-122"/>
                <a:cs typeface="+mn-cs"/>
              </a:rPr>
              <a:t>检测</a:t>
            </a:r>
          </a:p>
        </p:txBody>
      </p:sp>
      <p:sp>
        <p:nvSpPr>
          <p:cNvPr id="6" name="文本框 5">
            <a:extLst>
              <a:ext uri="{FF2B5EF4-FFF2-40B4-BE49-F238E27FC236}">
                <a16:creationId xmlns:a16="http://schemas.microsoft.com/office/drawing/2014/main" id="{4EB6D056-BA36-4095-8BCC-5DBB420ACAD9}"/>
              </a:ext>
            </a:extLst>
          </p:cNvPr>
          <p:cNvSpPr txBox="1"/>
          <p:nvPr/>
        </p:nvSpPr>
        <p:spPr>
          <a:xfrm>
            <a:off x="839361" y="2814565"/>
            <a:ext cx="3927929" cy="2845010"/>
          </a:xfrm>
          <a:prstGeom prst="rect">
            <a:avLst/>
          </a:prstGeom>
          <a:noFill/>
        </p:spPr>
        <p:txBody>
          <a:bodyPr wrap="square" lIns="0" tIns="0" rIns="0" bIns="0" rtlCol="0">
            <a:spAutoFit/>
          </a:bodyPr>
          <a:lstStyle/>
          <a:p>
            <a:pPr lvl="0" eaLnBrk="0" fontAlgn="base" hangingPunct="0">
              <a:lnSpc>
                <a:spcPct val="130000"/>
              </a:lnSpc>
              <a:spcBef>
                <a:spcPct val="0"/>
              </a:spcBef>
              <a:spcAft>
                <a:spcPct val="0"/>
              </a:spcAft>
              <a:defRPr/>
            </a:pPr>
            <a:r>
              <a:rPr lang="en-US" altLang="zh-CN" spc="300" dirty="0">
                <a:solidFill>
                  <a:prstClr val="black">
                    <a:lumMod val="85000"/>
                    <a:lumOff val="15000"/>
                  </a:prstClr>
                </a:solidFill>
                <a:latin typeface="Century Gothic" panose="020B0502020202020204" pitchFamily="34" charset="0"/>
                <a:ea typeface="微软雅黑" panose="020B0503020204020204" pitchFamily="34" charset="-122"/>
              </a:rPr>
              <a:t>1. </a:t>
            </a:r>
            <a:r>
              <a:rPr lang="zh-CN" altLang="en-US" spc="300" dirty="0">
                <a:solidFill>
                  <a:prstClr val="black">
                    <a:lumMod val="85000"/>
                    <a:lumOff val="15000"/>
                  </a:prstClr>
                </a:solidFill>
                <a:latin typeface="Century Gothic" panose="020B0502020202020204" pitchFamily="34" charset="0"/>
                <a:ea typeface="微软雅黑" panose="020B0503020204020204" pitchFamily="34" charset="-122"/>
              </a:rPr>
              <a:t>对</a:t>
            </a:r>
            <a:r>
              <a:rPr lang="en-US" altLang="zh-CN" spc="300" dirty="0">
                <a:solidFill>
                  <a:prstClr val="black">
                    <a:lumMod val="85000"/>
                    <a:lumOff val="15000"/>
                  </a:prstClr>
                </a:solidFill>
                <a:latin typeface="Century Gothic" panose="020B0502020202020204" pitchFamily="34" charset="0"/>
                <a:ea typeface="微软雅黑" panose="020B0503020204020204" pitchFamily="34" charset="-122"/>
              </a:rPr>
              <a:t>APT</a:t>
            </a:r>
            <a:r>
              <a:rPr lang="zh-CN" altLang="en-US" spc="300" dirty="0">
                <a:solidFill>
                  <a:prstClr val="black">
                    <a:lumMod val="85000"/>
                    <a:lumOff val="15000"/>
                  </a:prstClr>
                </a:solidFill>
                <a:latin typeface="Century Gothic" panose="020B0502020202020204" pitchFamily="34" charset="0"/>
                <a:ea typeface="微软雅黑" panose="020B0503020204020204" pitchFamily="34" charset="-122"/>
              </a:rPr>
              <a:t>组织所使用的恶意代码进行动态分析</a:t>
            </a:r>
          </a:p>
          <a:p>
            <a:pPr lvl="0" eaLnBrk="0" fontAlgn="base" hangingPunct="0">
              <a:lnSpc>
                <a:spcPct val="130000"/>
              </a:lnSpc>
              <a:spcBef>
                <a:spcPct val="0"/>
              </a:spcBef>
              <a:spcAft>
                <a:spcPct val="0"/>
              </a:spcAft>
              <a:defRPr/>
            </a:pPr>
            <a:r>
              <a:rPr lang="en-US" altLang="zh-CN" spc="300" dirty="0">
                <a:solidFill>
                  <a:prstClr val="black">
                    <a:lumMod val="85000"/>
                    <a:lumOff val="15000"/>
                  </a:prstClr>
                </a:solidFill>
                <a:latin typeface="Century Gothic" panose="020B0502020202020204" pitchFamily="34" charset="0"/>
                <a:ea typeface="微软雅黑" panose="020B0503020204020204" pitchFamily="34" charset="-122"/>
              </a:rPr>
              <a:t>2. </a:t>
            </a:r>
            <a:r>
              <a:rPr lang="zh-CN" altLang="en-US" spc="300" dirty="0">
                <a:solidFill>
                  <a:prstClr val="black">
                    <a:lumMod val="85000"/>
                    <a:lumOff val="15000"/>
                  </a:prstClr>
                </a:solidFill>
                <a:latin typeface="Century Gothic" panose="020B0502020202020204" pitchFamily="34" charset="0"/>
                <a:ea typeface="微软雅黑" panose="020B0503020204020204" pitchFamily="34" charset="-122"/>
              </a:rPr>
              <a:t>提取动态分析结果中的关键特征</a:t>
            </a:r>
          </a:p>
          <a:p>
            <a:pPr lvl="0" eaLnBrk="0" fontAlgn="base" hangingPunct="0">
              <a:lnSpc>
                <a:spcPct val="130000"/>
              </a:lnSpc>
              <a:spcBef>
                <a:spcPct val="0"/>
              </a:spcBef>
              <a:spcAft>
                <a:spcPct val="0"/>
              </a:spcAft>
              <a:defRPr/>
            </a:pPr>
            <a:r>
              <a:rPr lang="en-US" altLang="zh-CN" spc="300" dirty="0">
                <a:solidFill>
                  <a:prstClr val="black">
                    <a:lumMod val="85000"/>
                    <a:lumOff val="15000"/>
                  </a:prstClr>
                </a:solidFill>
                <a:latin typeface="Century Gothic" panose="020B0502020202020204" pitchFamily="34" charset="0"/>
                <a:ea typeface="微软雅黑" panose="020B0503020204020204" pitchFamily="34" charset="-122"/>
              </a:rPr>
              <a:t>3. </a:t>
            </a:r>
            <a:r>
              <a:rPr lang="zh-CN" altLang="en-US" spc="300" dirty="0">
                <a:solidFill>
                  <a:prstClr val="black">
                    <a:lumMod val="85000"/>
                    <a:lumOff val="15000"/>
                  </a:prstClr>
                </a:solidFill>
                <a:latin typeface="Century Gothic" panose="020B0502020202020204" pitchFamily="34" charset="0"/>
                <a:ea typeface="微软雅黑" panose="020B0503020204020204" pitchFamily="34" charset="-122"/>
              </a:rPr>
              <a:t>使用随机森林并采用不同的采样策略进行模型训练</a:t>
            </a:r>
          </a:p>
          <a:p>
            <a:pPr lvl="0" eaLnBrk="0" fontAlgn="base" hangingPunct="0">
              <a:lnSpc>
                <a:spcPct val="130000"/>
              </a:lnSpc>
              <a:spcBef>
                <a:spcPct val="0"/>
              </a:spcBef>
              <a:spcAft>
                <a:spcPct val="0"/>
              </a:spcAft>
              <a:defRPr/>
            </a:pPr>
            <a:r>
              <a:rPr lang="en-US" altLang="zh-CN" spc="300" dirty="0">
                <a:solidFill>
                  <a:prstClr val="black">
                    <a:lumMod val="85000"/>
                    <a:lumOff val="15000"/>
                  </a:prstClr>
                </a:solidFill>
                <a:latin typeface="Century Gothic" panose="020B0502020202020204" pitchFamily="34" charset="0"/>
                <a:ea typeface="微软雅黑" panose="020B0503020204020204" pitchFamily="34" charset="-122"/>
              </a:rPr>
              <a:t>4. </a:t>
            </a:r>
            <a:r>
              <a:rPr lang="zh-CN" altLang="en-US" spc="300" dirty="0">
                <a:solidFill>
                  <a:prstClr val="black">
                    <a:lumMod val="85000"/>
                    <a:lumOff val="15000"/>
                  </a:prstClr>
                </a:solidFill>
                <a:latin typeface="Century Gothic" panose="020B0502020202020204" pitchFamily="34" charset="0"/>
                <a:ea typeface="微软雅黑" panose="020B0503020204020204" pitchFamily="34" charset="-122"/>
              </a:rPr>
              <a:t>测试所训练的模型，对给定恶意代码所属</a:t>
            </a:r>
            <a:r>
              <a:rPr lang="en-US" altLang="zh-CN" spc="300" dirty="0">
                <a:solidFill>
                  <a:prstClr val="black">
                    <a:lumMod val="85000"/>
                    <a:lumOff val="15000"/>
                  </a:prstClr>
                </a:solidFill>
                <a:latin typeface="Century Gothic" panose="020B0502020202020204" pitchFamily="34" charset="0"/>
                <a:ea typeface="微软雅黑" panose="020B0503020204020204" pitchFamily="34" charset="-122"/>
              </a:rPr>
              <a:t>APT</a:t>
            </a:r>
            <a:r>
              <a:rPr lang="zh-CN" altLang="en-US" spc="300" dirty="0">
                <a:solidFill>
                  <a:prstClr val="black">
                    <a:lumMod val="85000"/>
                    <a:lumOff val="15000"/>
                  </a:prstClr>
                </a:solidFill>
                <a:latin typeface="Century Gothic" panose="020B0502020202020204" pitchFamily="34" charset="0"/>
                <a:ea typeface="微软雅黑" panose="020B0503020204020204" pitchFamily="34" charset="-122"/>
              </a:rPr>
              <a:t>组织进行判定</a:t>
            </a:r>
            <a:endParaRPr kumimoji="0" lang="zh-CN" altLang="en-US" sz="18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endParaRPr>
          </a:p>
        </p:txBody>
      </p:sp>
      <p:cxnSp>
        <p:nvCxnSpPr>
          <p:cNvPr id="7" name="直接连接符 6">
            <a:extLst>
              <a:ext uri="{FF2B5EF4-FFF2-40B4-BE49-F238E27FC236}">
                <a16:creationId xmlns:a16="http://schemas.microsoft.com/office/drawing/2014/main" id="{6DAE3BEC-0D40-461A-A5E2-07A3B7AD813B}"/>
              </a:ext>
            </a:extLst>
          </p:cNvPr>
          <p:cNvCxnSpPr>
            <a:cxnSpLocks/>
          </p:cNvCxnSpPr>
          <p:nvPr/>
        </p:nvCxnSpPr>
        <p:spPr>
          <a:xfrm>
            <a:off x="839362" y="2723053"/>
            <a:ext cx="3708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443310"/>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577850" y="249067"/>
            <a:ext cx="8643848" cy="480131"/>
          </a:xfrm>
        </p:spPr>
        <p:txBody>
          <a:bodyPr/>
          <a:lstStyle/>
          <a:p>
            <a:r>
              <a:rPr lang="zh-CN" altLang="en-US" dirty="0"/>
              <a:t>业务需求</a:t>
            </a:r>
          </a:p>
        </p:txBody>
      </p:sp>
      <p:grpSp>
        <p:nvGrpSpPr>
          <p:cNvPr id="3" name="组合 2">
            <a:extLst>
              <a:ext uri="{FF2B5EF4-FFF2-40B4-BE49-F238E27FC236}">
                <a16:creationId xmlns:a16="http://schemas.microsoft.com/office/drawing/2014/main" id="{C05A47C5-5E6A-4ED2-AF6F-506F19381155}"/>
              </a:ext>
            </a:extLst>
          </p:cNvPr>
          <p:cNvGrpSpPr/>
          <p:nvPr/>
        </p:nvGrpSpPr>
        <p:grpSpPr>
          <a:xfrm>
            <a:off x="441370" y="1216334"/>
            <a:ext cx="2047759" cy="4630761"/>
            <a:chOff x="695325" y="1216334"/>
            <a:chExt cx="2326170" cy="4630761"/>
          </a:xfrm>
        </p:grpSpPr>
        <p:sp>
          <p:nvSpPr>
            <p:cNvPr id="8" name="文本占位符 7">
              <a:extLst>
                <a:ext uri="{FF2B5EF4-FFF2-40B4-BE49-F238E27FC236}">
                  <a16:creationId xmlns:a16="http://schemas.microsoft.com/office/drawing/2014/main" id="{9817F25C-98CC-4609-AC15-0D6EC7B92E15}"/>
                </a:ext>
              </a:extLst>
            </p:cNvPr>
            <p:cNvSpPr txBox="1">
              <a:spLocks/>
            </p:cNvSpPr>
            <p:nvPr/>
          </p:nvSpPr>
          <p:spPr>
            <a:xfrm>
              <a:off x="881006" y="3112552"/>
              <a:ext cx="1949900" cy="2676103"/>
            </a:xfrm>
            <a:prstGeom prst="rect">
              <a:avLst/>
            </a:prstGeom>
            <a:noFill/>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将恶意代码转换成能进行学习的数据结构</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a:t>
              </a: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通过给定的恶意代码将其二进制转换为</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01</a:t>
              </a: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图</a:t>
              </a:r>
              <a:endParaRPr kumimoji="0" lang="zh-CN" altLang="en-US" sz="1800" b="0" i="0" u="none" strike="noStrike" kern="1200" cap="none" spc="0" normalizeH="0" baseline="0" noProof="0" dirty="0">
                <a:ln>
                  <a:noFill/>
                </a:ln>
                <a:solidFill>
                  <a:srgbClr val="000000"/>
                </a:solidFill>
                <a:effectLst/>
                <a:uLnTx/>
                <a:uFillTx/>
                <a:latin typeface="微软雅黑"/>
                <a:ea typeface="微软雅黑"/>
                <a:cs typeface="+mn-cs"/>
                <a:sym typeface="+mn-lt"/>
              </a:endParaRPr>
            </a:p>
          </p:txBody>
        </p:sp>
        <p:sp>
          <p:nvSpPr>
            <p:cNvPr id="17" name="文本占位符 8">
              <a:extLst>
                <a:ext uri="{FF2B5EF4-FFF2-40B4-BE49-F238E27FC236}">
                  <a16:creationId xmlns:a16="http://schemas.microsoft.com/office/drawing/2014/main" id="{5A4723B8-9B63-4E88-8B4D-FDAD4F660E7B}"/>
                </a:ext>
              </a:extLst>
            </p:cNvPr>
            <p:cNvSpPr txBox="1">
              <a:spLocks/>
            </p:cNvSpPr>
            <p:nvPr/>
          </p:nvSpPr>
          <p:spPr>
            <a:xfrm>
              <a:off x="839002" y="2514501"/>
              <a:ext cx="2140491" cy="418847"/>
            </a:xfrm>
            <a:prstGeom prst="rect">
              <a:avLst/>
            </a:prstGeom>
            <a:solidFill>
              <a:schemeClr val="accent1"/>
            </a:solidFill>
            <a:effectLst/>
          </p:spPr>
          <p:txBody>
            <a:bodyPr vert="horz" lIns="0" tIns="45720" rIns="0" bIns="45720" rtlCol="0" anchor="ctr">
              <a:noAutofit/>
            </a:bodyPr>
            <a:lstStyle>
              <a:lvl1pPr marL="0" indent="0" algn="ctr" defTabSz="914400" rtl="0" eaLnBrk="1" latinLnBrk="0" hangingPunct="1">
                <a:lnSpc>
                  <a:spcPct val="125000"/>
                </a:lnSpc>
                <a:spcBef>
                  <a:spcPts val="0"/>
                </a:spcBef>
                <a:buFont typeface="Arial" panose="020B0604020202020204" pitchFamily="34" charset="0"/>
                <a:buNone/>
                <a:defRPr sz="1800" b="1"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prstClr val="white"/>
                  </a:solidFill>
                  <a:effectLst/>
                  <a:uLnTx/>
                  <a:uFillTx/>
                  <a:latin typeface="微软雅黑"/>
                  <a:ea typeface="微软雅黑"/>
                  <a:cs typeface="+mn-cs"/>
                </a:rPr>
                <a:t>APT</a:t>
              </a:r>
              <a:r>
                <a:rPr kumimoji="0" lang="zh-CN" altLang="zh-CN" sz="1800" b="1" i="0" u="none" strike="noStrike" kern="1200" cap="none" spc="0" normalizeH="0" baseline="0" noProof="0" dirty="0">
                  <a:ln>
                    <a:noFill/>
                  </a:ln>
                  <a:solidFill>
                    <a:prstClr val="white"/>
                  </a:solidFill>
                  <a:effectLst/>
                  <a:uLnTx/>
                  <a:uFillTx/>
                  <a:latin typeface="微软雅黑"/>
                  <a:ea typeface="微软雅黑"/>
                  <a:cs typeface="+mn-cs"/>
                </a:rPr>
                <a:t>恶意代码分析</a:t>
              </a:r>
              <a:endParaRPr kumimoji="0" lang="zh-CN" altLang="en-US" sz="1800" b="1" i="0" u="none" strike="noStrike" kern="1200" cap="none" spc="0" normalizeH="0" baseline="0" noProof="0" dirty="0">
                <a:ln>
                  <a:noFill/>
                </a:ln>
                <a:solidFill>
                  <a:srgbClr val="FFFFFF"/>
                </a:solidFill>
                <a:effectLst/>
                <a:uLnTx/>
                <a:uFillTx/>
                <a:latin typeface="Arial"/>
                <a:ea typeface="微软雅黑"/>
                <a:cs typeface="+mn-cs"/>
                <a:sym typeface="+mn-lt"/>
              </a:endParaRPr>
            </a:p>
          </p:txBody>
        </p:sp>
        <p:sp>
          <p:nvSpPr>
            <p:cNvPr id="22" name="zoom-tool_72585">
              <a:extLst>
                <a:ext uri="{FF2B5EF4-FFF2-40B4-BE49-F238E27FC236}">
                  <a16:creationId xmlns:a16="http://schemas.microsoft.com/office/drawing/2014/main" id="{18530CE3-ABEC-4160-B0A1-F2929AF18D92}"/>
                </a:ext>
              </a:extLst>
            </p:cNvPr>
            <p:cNvSpPr>
              <a:spLocks noChangeAspect="1"/>
            </p:cNvSpPr>
            <p:nvPr/>
          </p:nvSpPr>
          <p:spPr bwMode="auto">
            <a:xfrm>
              <a:off x="1538395" y="1695254"/>
              <a:ext cx="617744" cy="588572"/>
            </a:xfrm>
            <a:custGeom>
              <a:avLst/>
              <a:gdLst>
                <a:gd name="T0" fmla="*/ 8270 w 8441"/>
                <a:gd name="T1" fmla="*/ 6791 h 8160"/>
                <a:gd name="T2" fmla="*/ 5734 w 8441"/>
                <a:gd name="T3" fmla="*/ 4255 h 8160"/>
                <a:gd name="T4" fmla="*/ 5225 w 8441"/>
                <a:gd name="T5" fmla="*/ 848 h 8160"/>
                <a:gd name="T6" fmla="*/ 3177 w 8441"/>
                <a:gd name="T7" fmla="*/ 0 h 8160"/>
                <a:gd name="T8" fmla="*/ 1130 w 8441"/>
                <a:gd name="T9" fmla="*/ 848 h 8160"/>
                <a:gd name="T10" fmla="*/ 1130 w 8441"/>
                <a:gd name="T11" fmla="*/ 4944 h 8160"/>
                <a:gd name="T12" fmla="*/ 3177 w 8441"/>
                <a:gd name="T13" fmla="*/ 5792 h 8160"/>
                <a:gd name="T14" fmla="*/ 4538 w 8441"/>
                <a:gd name="T15" fmla="*/ 5454 h 8160"/>
                <a:gd name="T16" fmla="*/ 7072 w 8441"/>
                <a:gd name="T17" fmla="*/ 7988 h 8160"/>
                <a:gd name="T18" fmla="*/ 7486 w 8441"/>
                <a:gd name="T19" fmla="*/ 8160 h 8160"/>
                <a:gd name="T20" fmla="*/ 7901 w 8441"/>
                <a:gd name="T21" fmla="*/ 7988 h 8160"/>
                <a:gd name="T22" fmla="*/ 8270 w 8441"/>
                <a:gd name="T23" fmla="*/ 7620 h 8160"/>
                <a:gd name="T24" fmla="*/ 8441 w 8441"/>
                <a:gd name="T25" fmla="*/ 7205 h 8160"/>
                <a:gd name="T26" fmla="*/ 8270 w 8441"/>
                <a:gd name="T27" fmla="*/ 6791 h 8160"/>
                <a:gd name="T28" fmla="*/ 1793 w 8441"/>
                <a:gd name="T29" fmla="*/ 4281 h 8160"/>
                <a:gd name="T30" fmla="*/ 1793 w 8441"/>
                <a:gd name="T31" fmla="*/ 1511 h 8160"/>
                <a:gd name="T32" fmla="*/ 3177 w 8441"/>
                <a:gd name="T33" fmla="*/ 938 h 8160"/>
                <a:gd name="T34" fmla="*/ 4562 w 8441"/>
                <a:gd name="T35" fmla="*/ 1511 h 8160"/>
                <a:gd name="T36" fmla="*/ 4562 w 8441"/>
                <a:gd name="T37" fmla="*/ 4281 h 8160"/>
                <a:gd name="T38" fmla="*/ 3177 w 8441"/>
                <a:gd name="T39" fmla="*/ 4854 h 8160"/>
                <a:gd name="T40" fmla="*/ 1793 w 8441"/>
                <a:gd name="T41" fmla="*/ 428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41" h="8160">
                  <a:moveTo>
                    <a:pt x="8270" y="6791"/>
                  </a:moveTo>
                  <a:lnTo>
                    <a:pt x="5734" y="4255"/>
                  </a:lnTo>
                  <a:cubicBezTo>
                    <a:pt x="6316" y="3161"/>
                    <a:pt x="6146" y="1769"/>
                    <a:pt x="5225" y="848"/>
                  </a:cubicBezTo>
                  <a:cubicBezTo>
                    <a:pt x="4678" y="301"/>
                    <a:pt x="3951" y="0"/>
                    <a:pt x="3177" y="0"/>
                  </a:cubicBezTo>
                  <a:cubicBezTo>
                    <a:pt x="2404" y="0"/>
                    <a:pt x="1676" y="301"/>
                    <a:pt x="1130" y="848"/>
                  </a:cubicBezTo>
                  <a:cubicBezTo>
                    <a:pt x="0" y="1977"/>
                    <a:pt x="0" y="3815"/>
                    <a:pt x="1130" y="4944"/>
                  </a:cubicBezTo>
                  <a:cubicBezTo>
                    <a:pt x="1677" y="5491"/>
                    <a:pt x="2404" y="5792"/>
                    <a:pt x="3177" y="5792"/>
                  </a:cubicBezTo>
                  <a:cubicBezTo>
                    <a:pt x="3660" y="5792"/>
                    <a:pt x="4124" y="5675"/>
                    <a:pt x="4538" y="5454"/>
                  </a:cubicBezTo>
                  <a:lnTo>
                    <a:pt x="7072" y="7988"/>
                  </a:lnTo>
                  <a:cubicBezTo>
                    <a:pt x="7183" y="8099"/>
                    <a:pt x="7330" y="8160"/>
                    <a:pt x="7486" y="8160"/>
                  </a:cubicBezTo>
                  <a:cubicBezTo>
                    <a:pt x="7643" y="8160"/>
                    <a:pt x="7790" y="8099"/>
                    <a:pt x="7901" y="7988"/>
                  </a:cubicBezTo>
                  <a:lnTo>
                    <a:pt x="8270" y="7620"/>
                  </a:lnTo>
                  <a:cubicBezTo>
                    <a:pt x="8380" y="7509"/>
                    <a:pt x="8441" y="7362"/>
                    <a:pt x="8441" y="7205"/>
                  </a:cubicBezTo>
                  <a:cubicBezTo>
                    <a:pt x="8441" y="7049"/>
                    <a:pt x="8380" y="6901"/>
                    <a:pt x="8270" y="6791"/>
                  </a:cubicBezTo>
                  <a:close/>
                  <a:moveTo>
                    <a:pt x="1793" y="4281"/>
                  </a:moveTo>
                  <a:cubicBezTo>
                    <a:pt x="1029" y="3517"/>
                    <a:pt x="1029" y="2275"/>
                    <a:pt x="1793" y="1511"/>
                  </a:cubicBezTo>
                  <a:cubicBezTo>
                    <a:pt x="2163" y="1142"/>
                    <a:pt x="2654" y="938"/>
                    <a:pt x="3177" y="938"/>
                  </a:cubicBezTo>
                  <a:cubicBezTo>
                    <a:pt x="3700" y="938"/>
                    <a:pt x="4192" y="1142"/>
                    <a:pt x="4562" y="1511"/>
                  </a:cubicBezTo>
                  <a:cubicBezTo>
                    <a:pt x="5325" y="2275"/>
                    <a:pt x="5325" y="3517"/>
                    <a:pt x="4562" y="4281"/>
                  </a:cubicBezTo>
                  <a:cubicBezTo>
                    <a:pt x="4192" y="4650"/>
                    <a:pt x="3700" y="4854"/>
                    <a:pt x="3177" y="4854"/>
                  </a:cubicBezTo>
                  <a:cubicBezTo>
                    <a:pt x="2654" y="4854"/>
                    <a:pt x="2163" y="4650"/>
                    <a:pt x="1793" y="4281"/>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Light"/>
                <a:cs typeface="+mn-cs"/>
                <a:sym typeface="+mn-lt"/>
              </a:endParaRPr>
            </a:p>
          </p:txBody>
        </p:sp>
        <p:sp>
          <p:nvSpPr>
            <p:cNvPr id="2" name="圆角矩形 1"/>
            <p:cNvSpPr/>
            <p:nvPr/>
          </p:nvSpPr>
          <p:spPr>
            <a:xfrm>
              <a:off x="695325" y="1216334"/>
              <a:ext cx="2326170" cy="4630761"/>
            </a:xfrm>
            <a:prstGeom prst="roundRect">
              <a:avLst>
                <a:gd name="adj" fmla="val 11782"/>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4" name="组合 3">
            <a:extLst>
              <a:ext uri="{FF2B5EF4-FFF2-40B4-BE49-F238E27FC236}">
                <a16:creationId xmlns:a16="http://schemas.microsoft.com/office/drawing/2014/main" id="{61521512-D0F6-405E-A19C-B8BA36EA0581}"/>
              </a:ext>
            </a:extLst>
          </p:cNvPr>
          <p:cNvGrpSpPr/>
          <p:nvPr/>
        </p:nvGrpSpPr>
        <p:grpSpPr>
          <a:xfrm>
            <a:off x="2778455" y="1216334"/>
            <a:ext cx="2047759" cy="4630761"/>
            <a:chOff x="3530498" y="1216334"/>
            <a:chExt cx="2326170" cy="4630761"/>
          </a:xfrm>
        </p:grpSpPr>
        <p:sp>
          <p:nvSpPr>
            <p:cNvPr id="11" name="文本占位符 13">
              <a:extLst>
                <a:ext uri="{FF2B5EF4-FFF2-40B4-BE49-F238E27FC236}">
                  <a16:creationId xmlns:a16="http://schemas.microsoft.com/office/drawing/2014/main" id="{F643D320-2708-4246-938C-176F9709E26D}"/>
                </a:ext>
              </a:extLst>
            </p:cNvPr>
            <p:cNvSpPr txBox="1">
              <a:spLocks/>
            </p:cNvSpPr>
            <p:nvPr/>
          </p:nvSpPr>
          <p:spPr>
            <a:xfrm>
              <a:off x="3716181" y="3112552"/>
              <a:ext cx="1949900" cy="2676103"/>
            </a:xfrm>
            <a:prstGeom prst="rect">
              <a:avLst/>
            </a:prstGeom>
            <a:noFill/>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800" kern="1200">
                  <a:solidFill>
                    <a:srgbClr val="000000"/>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zh-CN" altLang="zh-CN" sz="1800" b="0" i="0" u="none" strike="noStrike" kern="1200" cap="none" spc="0" normalizeH="0" baseline="0" noProof="0" dirty="0">
                  <a:ln>
                    <a:noFill/>
                  </a:ln>
                  <a:solidFill>
                    <a:srgbClr val="000000"/>
                  </a:solidFill>
                  <a:effectLst/>
                  <a:uLnTx/>
                  <a:uFillTx/>
                  <a:latin typeface="微软雅黑"/>
                  <a:ea typeface="微软雅黑"/>
                  <a:cs typeface="+mn-cs"/>
                </a:rPr>
                <a:t>由于代码可能过于庞大，因此部分需要进行提取</a:t>
              </a:r>
              <a:r>
                <a:rPr kumimoji="0" lang="zh-CN" altLang="en-US" sz="18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zh-CN" sz="1800" b="0" i="0" u="none" strike="noStrike" kern="1200" cap="none" spc="0" normalizeH="0" baseline="0" noProof="0" dirty="0">
                  <a:ln>
                    <a:noFill/>
                  </a:ln>
                  <a:solidFill>
                    <a:srgbClr val="000000"/>
                  </a:solidFill>
                  <a:effectLst/>
                  <a:uLnTx/>
                  <a:uFillTx/>
                  <a:latin typeface="微软雅黑"/>
                  <a:ea typeface="微软雅黑"/>
                  <a:cs typeface="+mn-cs"/>
                </a:rPr>
                <a:t>经过上一步的分析，对数据结构进行删减</a:t>
              </a:r>
              <a:endParaRPr kumimoji="0" lang="zh-CN" altLang="en-US" sz="1800" b="0" i="0" u="none" strike="noStrike" kern="1200" cap="none" spc="0" normalizeH="0" baseline="0" noProof="0" dirty="0">
                <a:ln>
                  <a:noFill/>
                </a:ln>
                <a:solidFill>
                  <a:srgbClr val="000000"/>
                </a:solidFill>
                <a:effectLst/>
                <a:uLnTx/>
                <a:uFillTx/>
                <a:latin typeface="微软雅黑"/>
                <a:ea typeface="微软雅黑"/>
                <a:cs typeface="+mn-cs"/>
                <a:sym typeface="+mn-lt"/>
              </a:endParaRPr>
            </a:p>
          </p:txBody>
        </p:sp>
        <p:sp>
          <p:nvSpPr>
            <p:cNvPr id="18" name="文本占位符 11">
              <a:extLst>
                <a:ext uri="{FF2B5EF4-FFF2-40B4-BE49-F238E27FC236}">
                  <a16:creationId xmlns:a16="http://schemas.microsoft.com/office/drawing/2014/main" id="{5298D127-EB96-4487-AE28-08497E744C04}"/>
                </a:ext>
              </a:extLst>
            </p:cNvPr>
            <p:cNvSpPr txBox="1">
              <a:spLocks/>
            </p:cNvSpPr>
            <p:nvPr/>
          </p:nvSpPr>
          <p:spPr>
            <a:xfrm>
              <a:off x="3716178" y="2514501"/>
              <a:ext cx="1949901" cy="418847"/>
            </a:xfrm>
            <a:prstGeom prst="rect">
              <a:avLst/>
            </a:prstGeom>
            <a:solidFill>
              <a:schemeClr val="accent4"/>
            </a:solidFill>
            <a:effectLst/>
          </p:spPr>
          <p:txBody>
            <a:bodyPr vert="horz" lIns="0" tIns="45720" rIns="0" bIns="45720" rtlCol="0" anchor="ctr">
              <a:noAutofit/>
            </a:bodyPr>
            <a:lstStyle>
              <a:defPPr>
                <a:defRPr lang="zh-CN"/>
              </a:defPPr>
              <a:lvl1pPr marL="0" marR="0" lvl="0" indent="0" algn="ctr" defTabSz="914400" eaLnBrk="1" fontAlgn="auto" latinLnBrk="0" hangingPunct="1">
                <a:lnSpc>
                  <a:spcPct val="125000"/>
                </a:lnSpc>
                <a:spcBef>
                  <a:spcPts val="0"/>
                </a:spcBef>
                <a:spcAft>
                  <a:spcPts val="0"/>
                </a:spcAft>
                <a:buClrTx/>
                <a:buSzTx/>
                <a:buFont typeface="Arial" panose="020B0604020202020204" pitchFamily="34" charset="0"/>
                <a:buNone/>
                <a:tabLst/>
                <a:defRPr kumimoji="0" sz="1800" b="1" i="0" u="none" strike="noStrike" cap="none" spc="0" normalizeH="0" baseline="0">
                  <a:ln>
                    <a:noFill/>
                  </a:ln>
                  <a:solidFill>
                    <a:srgbClr val="FFFFFF"/>
                  </a:solidFill>
                  <a:effectLst/>
                  <a:uLnTx/>
                  <a:uFillTx/>
                  <a:latin typeface="Arial"/>
                  <a:ea typeface="微软雅黑"/>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微软雅黑"/>
                  <a:cs typeface="+mn-cs"/>
                  <a:sym typeface="+mn-lt"/>
                </a:rPr>
                <a:t>提取关键特征</a:t>
              </a:r>
            </a:p>
          </p:txBody>
        </p:sp>
        <p:sp>
          <p:nvSpPr>
            <p:cNvPr id="23" name="book_118158">
              <a:extLst>
                <a:ext uri="{FF2B5EF4-FFF2-40B4-BE49-F238E27FC236}">
                  <a16:creationId xmlns:a16="http://schemas.microsoft.com/office/drawing/2014/main" id="{0F6050CC-0770-4808-814C-025EB4F84C80}"/>
                </a:ext>
              </a:extLst>
            </p:cNvPr>
            <p:cNvSpPr>
              <a:spLocks noChangeAspect="1"/>
            </p:cNvSpPr>
            <p:nvPr/>
          </p:nvSpPr>
          <p:spPr bwMode="auto">
            <a:xfrm>
              <a:off x="4373569" y="1670425"/>
              <a:ext cx="617744" cy="605125"/>
            </a:xfrm>
            <a:custGeom>
              <a:avLst/>
              <a:gdLst>
                <a:gd name="T0" fmla="*/ 6533 w 6572"/>
                <a:gd name="T1" fmla="*/ 494 h 6533"/>
                <a:gd name="T2" fmla="*/ 6033 w 6572"/>
                <a:gd name="T3" fmla="*/ 0 h 6533"/>
                <a:gd name="T4" fmla="*/ 500 w 6572"/>
                <a:gd name="T5" fmla="*/ 0 h 6533"/>
                <a:gd name="T6" fmla="*/ 0 w 6572"/>
                <a:gd name="T7" fmla="*/ 494 h 6533"/>
                <a:gd name="T8" fmla="*/ 0 w 6572"/>
                <a:gd name="T9" fmla="*/ 5432 h 6533"/>
                <a:gd name="T10" fmla="*/ 1504 w 6572"/>
                <a:gd name="T11" fmla="*/ 6533 h 6533"/>
                <a:gd name="T12" fmla="*/ 6260 w 6572"/>
                <a:gd name="T13" fmla="*/ 6533 h 6533"/>
                <a:gd name="T14" fmla="*/ 6260 w 6572"/>
                <a:gd name="T15" fmla="*/ 6533 h 6533"/>
                <a:gd name="T16" fmla="*/ 6484 w 6572"/>
                <a:gd name="T17" fmla="*/ 6106 h 6533"/>
                <a:gd name="T18" fmla="*/ 6482 w 6572"/>
                <a:gd name="T19" fmla="*/ 6105 h 6533"/>
                <a:gd name="T20" fmla="*/ 6484 w 6572"/>
                <a:gd name="T21" fmla="*/ 4692 h 6533"/>
                <a:gd name="T22" fmla="*/ 6533 w 6572"/>
                <a:gd name="T23" fmla="*/ 4536 h 6533"/>
                <a:gd name="T24" fmla="*/ 6533 w 6572"/>
                <a:gd name="T25" fmla="*/ 494 h 6533"/>
                <a:gd name="T26" fmla="*/ 544 w 6572"/>
                <a:gd name="T27" fmla="*/ 544 h 6533"/>
                <a:gd name="T28" fmla="*/ 5988 w 6572"/>
                <a:gd name="T29" fmla="*/ 544 h 6533"/>
                <a:gd name="T30" fmla="*/ 5988 w 6572"/>
                <a:gd name="T31" fmla="*/ 4262 h 6533"/>
                <a:gd name="T32" fmla="*/ 1504 w 6572"/>
                <a:gd name="T33" fmla="*/ 4262 h 6533"/>
                <a:gd name="T34" fmla="*/ 544 w 6572"/>
                <a:gd name="T35" fmla="*/ 4517 h 6533"/>
                <a:gd name="T36" fmla="*/ 544 w 6572"/>
                <a:gd name="T37" fmla="*/ 544 h 6533"/>
                <a:gd name="T38" fmla="*/ 544 w 6572"/>
                <a:gd name="T39" fmla="*/ 5398 h 6533"/>
                <a:gd name="T40" fmla="*/ 1504 w 6572"/>
                <a:gd name="T41" fmla="*/ 4808 h 6533"/>
                <a:gd name="T42" fmla="*/ 5826 w 6572"/>
                <a:gd name="T43" fmla="*/ 4808 h 6533"/>
                <a:gd name="T44" fmla="*/ 5813 w 6572"/>
                <a:gd name="T45" fmla="*/ 5989 h 6533"/>
                <a:gd name="T46" fmla="*/ 1504 w 6572"/>
                <a:gd name="T47" fmla="*/ 5989 h 6533"/>
                <a:gd name="T48" fmla="*/ 544 w 6572"/>
                <a:gd name="T49" fmla="*/ 5398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72" h="6533">
                  <a:moveTo>
                    <a:pt x="6533" y="494"/>
                  </a:moveTo>
                  <a:cubicBezTo>
                    <a:pt x="6533" y="221"/>
                    <a:pt x="6309" y="0"/>
                    <a:pt x="6033" y="0"/>
                  </a:cubicBezTo>
                  <a:lnTo>
                    <a:pt x="500" y="0"/>
                  </a:lnTo>
                  <a:cubicBezTo>
                    <a:pt x="224" y="0"/>
                    <a:pt x="0" y="221"/>
                    <a:pt x="0" y="494"/>
                  </a:cubicBezTo>
                  <a:lnTo>
                    <a:pt x="0" y="5432"/>
                  </a:lnTo>
                  <a:cubicBezTo>
                    <a:pt x="0" y="5938"/>
                    <a:pt x="564" y="6533"/>
                    <a:pt x="1504" y="6533"/>
                  </a:cubicBezTo>
                  <a:lnTo>
                    <a:pt x="6260" y="6533"/>
                  </a:lnTo>
                  <a:lnTo>
                    <a:pt x="6260" y="6533"/>
                  </a:lnTo>
                  <a:cubicBezTo>
                    <a:pt x="6572" y="6508"/>
                    <a:pt x="6569" y="6213"/>
                    <a:pt x="6484" y="6106"/>
                  </a:cubicBezTo>
                  <a:cubicBezTo>
                    <a:pt x="6484" y="6106"/>
                    <a:pt x="6484" y="6105"/>
                    <a:pt x="6482" y="6105"/>
                  </a:cubicBezTo>
                  <a:cubicBezTo>
                    <a:pt x="5997" y="5416"/>
                    <a:pt x="6462" y="4722"/>
                    <a:pt x="6484" y="4692"/>
                  </a:cubicBezTo>
                  <a:cubicBezTo>
                    <a:pt x="6484" y="4692"/>
                    <a:pt x="6532" y="4629"/>
                    <a:pt x="6533" y="4536"/>
                  </a:cubicBezTo>
                  <a:lnTo>
                    <a:pt x="6533" y="494"/>
                  </a:lnTo>
                  <a:close/>
                  <a:moveTo>
                    <a:pt x="544" y="544"/>
                  </a:moveTo>
                  <a:lnTo>
                    <a:pt x="5988" y="544"/>
                  </a:lnTo>
                  <a:lnTo>
                    <a:pt x="5988" y="4262"/>
                  </a:lnTo>
                  <a:lnTo>
                    <a:pt x="1504" y="4262"/>
                  </a:lnTo>
                  <a:cubicBezTo>
                    <a:pt x="1136" y="4262"/>
                    <a:pt x="802" y="4357"/>
                    <a:pt x="544" y="4517"/>
                  </a:cubicBezTo>
                  <a:lnTo>
                    <a:pt x="544" y="544"/>
                  </a:lnTo>
                  <a:close/>
                  <a:moveTo>
                    <a:pt x="544" y="5398"/>
                  </a:moveTo>
                  <a:cubicBezTo>
                    <a:pt x="544" y="5078"/>
                    <a:pt x="984" y="4808"/>
                    <a:pt x="1504" y="4808"/>
                  </a:cubicBezTo>
                  <a:lnTo>
                    <a:pt x="5826" y="4808"/>
                  </a:lnTo>
                  <a:cubicBezTo>
                    <a:pt x="5721" y="5106"/>
                    <a:pt x="5648" y="5530"/>
                    <a:pt x="5813" y="5989"/>
                  </a:cubicBezTo>
                  <a:lnTo>
                    <a:pt x="1504" y="5989"/>
                  </a:lnTo>
                  <a:cubicBezTo>
                    <a:pt x="984" y="5989"/>
                    <a:pt x="544" y="5718"/>
                    <a:pt x="544" y="5398"/>
                  </a:cubicBezTo>
                  <a:close/>
                </a:path>
              </a:pathLst>
            </a:custGeom>
            <a:solidFill>
              <a:schemeClr val="accent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Light"/>
                <a:cs typeface="+mn-cs"/>
                <a:sym typeface="+mn-lt"/>
              </a:endParaRPr>
            </a:p>
          </p:txBody>
        </p:sp>
        <p:sp>
          <p:nvSpPr>
            <p:cNvPr id="27" name="圆角矩形 26"/>
            <p:cNvSpPr/>
            <p:nvPr/>
          </p:nvSpPr>
          <p:spPr>
            <a:xfrm>
              <a:off x="3530498" y="1216334"/>
              <a:ext cx="2326170" cy="4630761"/>
            </a:xfrm>
            <a:prstGeom prst="roundRect">
              <a:avLst>
                <a:gd name="adj" fmla="val 11782"/>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5" name="组合 4">
            <a:extLst>
              <a:ext uri="{FF2B5EF4-FFF2-40B4-BE49-F238E27FC236}">
                <a16:creationId xmlns:a16="http://schemas.microsoft.com/office/drawing/2014/main" id="{C578F6CF-504F-4D24-A4AA-52BFE48B99F9}"/>
              </a:ext>
            </a:extLst>
          </p:cNvPr>
          <p:cNvGrpSpPr/>
          <p:nvPr/>
        </p:nvGrpSpPr>
        <p:grpSpPr>
          <a:xfrm>
            <a:off x="5121535" y="1216334"/>
            <a:ext cx="2138954" cy="4630761"/>
            <a:chOff x="6365671" y="1216334"/>
            <a:chExt cx="2326170" cy="4630761"/>
          </a:xfrm>
        </p:grpSpPr>
        <p:sp>
          <p:nvSpPr>
            <p:cNvPr id="16" name="文本占位符 14">
              <a:extLst>
                <a:ext uri="{FF2B5EF4-FFF2-40B4-BE49-F238E27FC236}">
                  <a16:creationId xmlns:a16="http://schemas.microsoft.com/office/drawing/2014/main" id="{ED6F4896-FF1C-465E-BC10-8A0657C63892}"/>
                </a:ext>
              </a:extLst>
            </p:cNvPr>
            <p:cNvSpPr txBox="1">
              <a:spLocks/>
            </p:cNvSpPr>
            <p:nvPr/>
          </p:nvSpPr>
          <p:spPr>
            <a:xfrm>
              <a:off x="6551355" y="3112552"/>
              <a:ext cx="1949900" cy="2676103"/>
            </a:xfrm>
            <a:prstGeom prst="rect">
              <a:avLst/>
            </a:prstGeom>
            <a:noFill/>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800" kern="1200">
                  <a:solidFill>
                    <a:srgbClr val="000000"/>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zh-CN" altLang="zh-CN" sz="1800" b="0" i="0" u="none" strike="noStrike" kern="1200" cap="none" spc="0" normalizeH="0" baseline="0" noProof="0" dirty="0">
                  <a:ln>
                    <a:noFill/>
                  </a:ln>
                  <a:solidFill>
                    <a:srgbClr val="000000"/>
                  </a:solidFill>
                  <a:effectLst/>
                  <a:uLnTx/>
                  <a:uFillTx/>
                  <a:latin typeface="微软雅黑"/>
                  <a:ea typeface="微软雅黑"/>
                  <a:cs typeface="+mn-cs"/>
                </a:rPr>
                <a:t>使用随机森林并采用不同采样策略进行训练</a:t>
              </a:r>
              <a:r>
                <a:rPr kumimoji="0" lang="zh-CN" altLang="en-US" sz="18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zh-CN" sz="1800" b="0" i="0" u="none" strike="noStrike" kern="1200" cap="none" spc="0" normalizeH="0" baseline="0" noProof="0" dirty="0">
                  <a:ln>
                    <a:noFill/>
                  </a:ln>
                  <a:solidFill>
                    <a:srgbClr val="000000"/>
                  </a:solidFill>
                  <a:effectLst/>
                  <a:uLnTx/>
                  <a:uFillTx/>
                  <a:latin typeface="微软雅黑"/>
                  <a:ea typeface="微软雅黑"/>
                  <a:cs typeface="+mn-cs"/>
                </a:rPr>
                <a:t>确定好模型以及输入进行训练和参数调优</a:t>
              </a:r>
              <a:endParaRPr kumimoji="0" lang="zh-CN" altLang="en-US" sz="1800" b="0" i="0" u="none" strike="noStrike" kern="1200" cap="none" spc="0" normalizeH="0" baseline="0" noProof="0" dirty="0">
                <a:ln>
                  <a:noFill/>
                </a:ln>
                <a:solidFill>
                  <a:srgbClr val="000000"/>
                </a:solidFill>
                <a:effectLst/>
                <a:uLnTx/>
                <a:uFillTx/>
                <a:latin typeface="微软雅黑"/>
                <a:ea typeface="微软雅黑"/>
                <a:cs typeface="+mn-cs"/>
                <a:sym typeface="+mn-lt"/>
              </a:endParaRPr>
            </a:p>
          </p:txBody>
        </p:sp>
        <p:sp>
          <p:nvSpPr>
            <p:cNvPr id="19" name="文本占位符 12">
              <a:extLst>
                <a:ext uri="{FF2B5EF4-FFF2-40B4-BE49-F238E27FC236}">
                  <a16:creationId xmlns:a16="http://schemas.microsoft.com/office/drawing/2014/main" id="{FCF44A34-CCD4-4E8C-BF90-093C35AABA95}"/>
                </a:ext>
              </a:extLst>
            </p:cNvPr>
            <p:cNvSpPr txBox="1">
              <a:spLocks/>
            </p:cNvSpPr>
            <p:nvPr/>
          </p:nvSpPr>
          <p:spPr>
            <a:xfrm>
              <a:off x="6551353" y="2514501"/>
              <a:ext cx="1949901" cy="418847"/>
            </a:xfrm>
            <a:prstGeom prst="rect">
              <a:avLst/>
            </a:prstGeom>
            <a:solidFill>
              <a:schemeClr val="accent1"/>
            </a:solidFill>
            <a:effectLst/>
          </p:spPr>
          <p:txBody>
            <a:bodyPr vert="horz" lIns="0" tIns="45720" rIns="0" bIns="45720" rtlCol="0" anchor="ctr">
              <a:noAutofit/>
            </a:bodyPr>
            <a:lstStyle>
              <a:defPPr>
                <a:defRPr lang="zh-CN"/>
              </a:defPPr>
              <a:lvl1pPr marL="0" marR="0" lvl="0" indent="0" algn="ctr" defTabSz="914400" eaLnBrk="1" fontAlgn="auto" latinLnBrk="0" hangingPunct="1">
                <a:lnSpc>
                  <a:spcPct val="125000"/>
                </a:lnSpc>
                <a:spcBef>
                  <a:spcPts val="0"/>
                </a:spcBef>
                <a:spcAft>
                  <a:spcPts val="0"/>
                </a:spcAft>
                <a:buClrTx/>
                <a:buSzTx/>
                <a:buFont typeface="Arial" panose="020B0604020202020204" pitchFamily="34" charset="0"/>
                <a:buNone/>
                <a:tabLst/>
                <a:defRPr kumimoji="0" sz="1800" b="1" i="0" u="none" strike="noStrike" cap="none" spc="0" normalizeH="0" baseline="0">
                  <a:ln>
                    <a:noFill/>
                  </a:ln>
                  <a:solidFill>
                    <a:srgbClr val="FFFFFF"/>
                  </a:solidFill>
                  <a:effectLst/>
                  <a:uLnTx/>
                  <a:uFillTx/>
                  <a:latin typeface="Arial"/>
                  <a:ea typeface="微软雅黑"/>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zh-CN" altLang="zh-CN" sz="1800" b="1" i="0" u="none" strike="noStrike" kern="1200" cap="none" spc="0" normalizeH="0" baseline="0" noProof="0" dirty="0">
                  <a:ln>
                    <a:noFill/>
                  </a:ln>
                  <a:solidFill>
                    <a:srgbClr val="FFFFFF"/>
                  </a:solidFill>
                  <a:effectLst/>
                  <a:uLnTx/>
                  <a:uFillTx/>
                  <a:latin typeface="Arial"/>
                  <a:ea typeface="微软雅黑"/>
                  <a:cs typeface="+mn-cs"/>
                </a:rPr>
                <a:t>模型训练</a:t>
              </a:r>
              <a:endParaRPr kumimoji="0" lang="zh-CN" altLang="en-US" sz="1800" b="1" i="0" u="none" strike="noStrike" kern="1200" cap="none" spc="0" normalizeH="0" baseline="0" noProof="0" dirty="0">
                <a:ln>
                  <a:noFill/>
                </a:ln>
                <a:solidFill>
                  <a:srgbClr val="FFFFFF"/>
                </a:solidFill>
                <a:effectLst/>
                <a:uLnTx/>
                <a:uFillTx/>
                <a:latin typeface="Arial"/>
                <a:ea typeface="微软雅黑"/>
                <a:cs typeface="+mn-cs"/>
                <a:sym typeface="+mn-lt"/>
              </a:endParaRPr>
            </a:p>
          </p:txBody>
        </p:sp>
        <p:sp>
          <p:nvSpPr>
            <p:cNvPr id="24" name="test-tube-with-drop_15035">
              <a:extLst>
                <a:ext uri="{FF2B5EF4-FFF2-40B4-BE49-F238E27FC236}">
                  <a16:creationId xmlns:a16="http://schemas.microsoft.com/office/drawing/2014/main" id="{ACD43230-FABB-424C-86D7-C21B26CAEEAE}"/>
                </a:ext>
              </a:extLst>
            </p:cNvPr>
            <p:cNvSpPr>
              <a:spLocks noChangeAspect="1"/>
            </p:cNvSpPr>
            <p:nvPr/>
          </p:nvSpPr>
          <p:spPr bwMode="auto">
            <a:xfrm>
              <a:off x="7269703" y="1675096"/>
              <a:ext cx="617744" cy="60873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7712" h="606761">
                  <a:moveTo>
                    <a:pt x="519524" y="447538"/>
                  </a:moveTo>
                  <a:cubicBezTo>
                    <a:pt x="500548" y="476363"/>
                    <a:pt x="483848" y="507465"/>
                    <a:pt x="483848" y="518843"/>
                  </a:cubicBezTo>
                  <a:cubicBezTo>
                    <a:pt x="483848" y="537807"/>
                    <a:pt x="499788" y="553737"/>
                    <a:pt x="519524" y="553737"/>
                  </a:cubicBezTo>
                  <a:cubicBezTo>
                    <a:pt x="539260" y="553737"/>
                    <a:pt x="555200" y="537807"/>
                    <a:pt x="555200" y="518843"/>
                  </a:cubicBezTo>
                  <a:cubicBezTo>
                    <a:pt x="555200" y="507465"/>
                    <a:pt x="538501" y="476363"/>
                    <a:pt x="519524" y="447538"/>
                  </a:cubicBezTo>
                  <a:close/>
                  <a:moveTo>
                    <a:pt x="519429" y="392353"/>
                  </a:moveTo>
                  <a:cubicBezTo>
                    <a:pt x="525596" y="392353"/>
                    <a:pt x="531669" y="394818"/>
                    <a:pt x="535464" y="399749"/>
                  </a:cubicBezTo>
                  <a:cubicBezTo>
                    <a:pt x="549886" y="418713"/>
                    <a:pt x="595430" y="483949"/>
                    <a:pt x="595430" y="518843"/>
                  </a:cubicBezTo>
                  <a:cubicBezTo>
                    <a:pt x="595430" y="560564"/>
                    <a:pt x="561272" y="594699"/>
                    <a:pt x="519524" y="594699"/>
                  </a:cubicBezTo>
                  <a:cubicBezTo>
                    <a:pt x="477776" y="594699"/>
                    <a:pt x="443618" y="560564"/>
                    <a:pt x="443618" y="518843"/>
                  </a:cubicBezTo>
                  <a:cubicBezTo>
                    <a:pt x="443618" y="483949"/>
                    <a:pt x="489162" y="418713"/>
                    <a:pt x="502825" y="399749"/>
                  </a:cubicBezTo>
                  <a:cubicBezTo>
                    <a:pt x="507000" y="394818"/>
                    <a:pt x="513262" y="392353"/>
                    <a:pt x="519429" y="392353"/>
                  </a:cubicBezTo>
                  <a:close/>
                  <a:moveTo>
                    <a:pt x="205094" y="323858"/>
                  </a:moveTo>
                  <a:lnTo>
                    <a:pt x="56971" y="471757"/>
                  </a:lnTo>
                  <a:cubicBezTo>
                    <a:pt x="46336" y="482375"/>
                    <a:pt x="40259" y="496027"/>
                    <a:pt x="40259" y="511196"/>
                  </a:cubicBezTo>
                  <a:cubicBezTo>
                    <a:pt x="40259" y="525607"/>
                    <a:pt x="46336" y="540018"/>
                    <a:pt x="56971" y="549877"/>
                  </a:cubicBezTo>
                  <a:cubicBezTo>
                    <a:pt x="67605" y="560496"/>
                    <a:pt x="81278" y="566563"/>
                    <a:pt x="96470" y="566563"/>
                  </a:cubicBezTo>
                  <a:cubicBezTo>
                    <a:pt x="110903" y="566563"/>
                    <a:pt x="125335" y="560496"/>
                    <a:pt x="135970" y="549877"/>
                  </a:cubicBezTo>
                  <a:lnTo>
                    <a:pt x="362333" y="323858"/>
                  </a:lnTo>
                  <a:close/>
                  <a:moveTo>
                    <a:pt x="374487" y="40198"/>
                  </a:moveTo>
                  <a:lnTo>
                    <a:pt x="322074" y="92531"/>
                  </a:lnTo>
                  <a:cubicBezTo>
                    <a:pt x="322074" y="92531"/>
                    <a:pt x="322833" y="94048"/>
                    <a:pt x="324353" y="96323"/>
                  </a:cubicBezTo>
                  <a:lnTo>
                    <a:pt x="364612" y="135763"/>
                  </a:lnTo>
                  <a:cubicBezTo>
                    <a:pt x="372208" y="144105"/>
                    <a:pt x="372208" y="156999"/>
                    <a:pt x="364612" y="164584"/>
                  </a:cubicBezTo>
                  <a:lnTo>
                    <a:pt x="245353" y="282902"/>
                  </a:lnTo>
                  <a:lnTo>
                    <a:pt x="403352" y="282902"/>
                  </a:lnTo>
                  <a:lnTo>
                    <a:pt x="442851" y="243463"/>
                  </a:lnTo>
                  <a:cubicBezTo>
                    <a:pt x="451207" y="235120"/>
                    <a:pt x="464120" y="235120"/>
                    <a:pt x="471717" y="243463"/>
                  </a:cubicBezTo>
                  <a:lnTo>
                    <a:pt x="511976" y="282902"/>
                  </a:lnTo>
                  <a:cubicBezTo>
                    <a:pt x="513495" y="284419"/>
                    <a:pt x="515014" y="285177"/>
                    <a:pt x="515774" y="285177"/>
                  </a:cubicBezTo>
                  <a:lnTo>
                    <a:pt x="567427" y="233603"/>
                  </a:lnTo>
                  <a:cubicBezTo>
                    <a:pt x="567427" y="232844"/>
                    <a:pt x="567427" y="231327"/>
                    <a:pt x="565908" y="229810"/>
                  </a:cubicBezTo>
                  <a:lnTo>
                    <a:pt x="378285" y="42473"/>
                  </a:lnTo>
                  <a:cubicBezTo>
                    <a:pt x="376766" y="40956"/>
                    <a:pt x="375246" y="40198"/>
                    <a:pt x="374487" y="40198"/>
                  </a:cubicBezTo>
                  <a:close/>
                  <a:moveTo>
                    <a:pt x="374487" y="0"/>
                  </a:moveTo>
                  <a:cubicBezTo>
                    <a:pt x="385881" y="0"/>
                    <a:pt x="398035" y="5309"/>
                    <a:pt x="406390" y="13652"/>
                  </a:cubicBezTo>
                  <a:lnTo>
                    <a:pt x="594013" y="200989"/>
                  </a:lnTo>
                  <a:cubicBezTo>
                    <a:pt x="611484" y="218434"/>
                    <a:pt x="612244" y="245738"/>
                    <a:pt x="596292" y="261665"/>
                  </a:cubicBezTo>
                  <a:lnTo>
                    <a:pt x="543879" y="313999"/>
                  </a:lnTo>
                  <a:cubicBezTo>
                    <a:pt x="537043" y="321583"/>
                    <a:pt x="526408" y="325375"/>
                    <a:pt x="515774" y="325375"/>
                  </a:cubicBezTo>
                  <a:cubicBezTo>
                    <a:pt x="503620" y="325375"/>
                    <a:pt x="492226" y="320825"/>
                    <a:pt x="483111" y="311723"/>
                  </a:cubicBezTo>
                  <a:lnTo>
                    <a:pt x="457284" y="285936"/>
                  </a:lnTo>
                  <a:lnTo>
                    <a:pt x="425380" y="317791"/>
                  </a:lnTo>
                  <a:lnTo>
                    <a:pt x="164075" y="578699"/>
                  </a:lnTo>
                  <a:cubicBezTo>
                    <a:pt x="145845" y="596901"/>
                    <a:pt x="122297" y="606761"/>
                    <a:pt x="96470" y="606761"/>
                  </a:cubicBezTo>
                  <a:cubicBezTo>
                    <a:pt x="70644" y="606761"/>
                    <a:pt x="46336" y="596901"/>
                    <a:pt x="28106" y="578699"/>
                  </a:cubicBezTo>
                  <a:cubicBezTo>
                    <a:pt x="9875" y="560496"/>
                    <a:pt x="0" y="536225"/>
                    <a:pt x="0" y="511196"/>
                  </a:cubicBezTo>
                  <a:cubicBezTo>
                    <a:pt x="0" y="485409"/>
                    <a:pt x="9875" y="461139"/>
                    <a:pt x="28106" y="442936"/>
                  </a:cubicBezTo>
                  <a:lnTo>
                    <a:pt x="321314" y="150173"/>
                  </a:lnTo>
                  <a:lnTo>
                    <a:pt x="295487" y="124386"/>
                  </a:lnTo>
                  <a:cubicBezTo>
                    <a:pt x="287891" y="116801"/>
                    <a:pt x="282574" y="106183"/>
                    <a:pt x="281815" y="94806"/>
                  </a:cubicBezTo>
                  <a:cubicBezTo>
                    <a:pt x="281055" y="83429"/>
                    <a:pt x="285613" y="72053"/>
                    <a:pt x="293209" y="63710"/>
                  </a:cubicBezTo>
                  <a:lnTo>
                    <a:pt x="345622" y="11377"/>
                  </a:lnTo>
                  <a:cubicBezTo>
                    <a:pt x="353218" y="3792"/>
                    <a:pt x="363093" y="0"/>
                    <a:pt x="374487" y="0"/>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Light"/>
                <a:cs typeface="+mn-cs"/>
                <a:sym typeface="+mn-lt"/>
              </a:endParaRPr>
            </a:p>
          </p:txBody>
        </p:sp>
        <p:sp>
          <p:nvSpPr>
            <p:cNvPr id="28" name="圆角矩形 27"/>
            <p:cNvSpPr/>
            <p:nvPr/>
          </p:nvSpPr>
          <p:spPr>
            <a:xfrm>
              <a:off x="6365671" y="1216334"/>
              <a:ext cx="2326170" cy="4630761"/>
            </a:xfrm>
            <a:prstGeom prst="roundRect">
              <a:avLst>
                <a:gd name="adj" fmla="val 11782"/>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6" name="组合 5">
            <a:extLst>
              <a:ext uri="{FF2B5EF4-FFF2-40B4-BE49-F238E27FC236}">
                <a16:creationId xmlns:a16="http://schemas.microsoft.com/office/drawing/2014/main" id="{8D8C929E-20D4-415D-9129-CEF6203FB9B0}"/>
              </a:ext>
            </a:extLst>
          </p:cNvPr>
          <p:cNvGrpSpPr/>
          <p:nvPr/>
        </p:nvGrpSpPr>
        <p:grpSpPr>
          <a:xfrm>
            <a:off x="7513292" y="1216817"/>
            <a:ext cx="2138954" cy="4630761"/>
            <a:chOff x="9192729" y="1216334"/>
            <a:chExt cx="2326170" cy="4630761"/>
          </a:xfrm>
        </p:grpSpPr>
        <p:sp>
          <p:nvSpPr>
            <p:cNvPr id="20" name="文本占位符 9">
              <a:extLst>
                <a:ext uri="{FF2B5EF4-FFF2-40B4-BE49-F238E27FC236}">
                  <a16:creationId xmlns:a16="http://schemas.microsoft.com/office/drawing/2014/main" id="{AC015582-7456-4D4B-B245-7E73844F033F}"/>
                </a:ext>
              </a:extLst>
            </p:cNvPr>
            <p:cNvSpPr txBox="1">
              <a:spLocks/>
            </p:cNvSpPr>
            <p:nvPr/>
          </p:nvSpPr>
          <p:spPr>
            <a:xfrm>
              <a:off x="9386527" y="3112552"/>
              <a:ext cx="1949900" cy="2676103"/>
            </a:xfrm>
            <a:prstGeom prst="rect">
              <a:avLst/>
            </a:prstGeom>
            <a:noFill/>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测试所训练的模型，对给定恶意代码所属</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APT</a:t>
              </a: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组织进行判定</a:t>
              </a:r>
              <a:endParaRPr kumimoji="0" lang="zh-CN" altLang="en-US" sz="1800" b="0" i="0" u="none" strike="noStrike" kern="1200" cap="none" spc="0" normalizeH="0" baseline="0" noProof="0" dirty="0">
                <a:ln>
                  <a:noFill/>
                </a:ln>
                <a:solidFill>
                  <a:srgbClr val="000000"/>
                </a:solidFill>
                <a:effectLst/>
                <a:uLnTx/>
                <a:uFillTx/>
                <a:latin typeface="微软雅黑"/>
                <a:ea typeface="微软雅黑"/>
                <a:cs typeface="+mn-cs"/>
                <a:sym typeface="+mn-lt"/>
              </a:endParaRPr>
            </a:p>
          </p:txBody>
        </p:sp>
        <p:sp>
          <p:nvSpPr>
            <p:cNvPr id="21" name="文本占位符 10">
              <a:extLst>
                <a:ext uri="{FF2B5EF4-FFF2-40B4-BE49-F238E27FC236}">
                  <a16:creationId xmlns:a16="http://schemas.microsoft.com/office/drawing/2014/main" id="{6FCDBC14-C32C-49B8-9F32-60C2E7AFE885}"/>
                </a:ext>
              </a:extLst>
            </p:cNvPr>
            <p:cNvSpPr txBox="1">
              <a:spLocks/>
            </p:cNvSpPr>
            <p:nvPr/>
          </p:nvSpPr>
          <p:spPr>
            <a:xfrm>
              <a:off x="9386527" y="2514501"/>
              <a:ext cx="1949901" cy="418847"/>
            </a:xfrm>
            <a:prstGeom prst="rect">
              <a:avLst/>
            </a:prstGeom>
            <a:solidFill>
              <a:schemeClr val="accent4"/>
            </a:solidFill>
            <a:effectLst/>
          </p:spPr>
          <p:txBody>
            <a:bodyPr vert="horz" lIns="0" tIns="45720" rIns="0" bIns="45720" rtlCol="0" anchor="ctr">
              <a:noAutofit/>
            </a:bodyPr>
            <a:lstStyle>
              <a:defPPr>
                <a:defRPr lang="zh-CN"/>
              </a:defPPr>
              <a:lvl1pPr marL="0" marR="0" lvl="0" indent="0" algn="ctr" defTabSz="914400" eaLnBrk="1" fontAlgn="auto" latinLnBrk="0" hangingPunct="1">
                <a:lnSpc>
                  <a:spcPct val="125000"/>
                </a:lnSpc>
                <a:spcBef>
                  <a:spcPts val="0"/>
                </a:spcBef>
                <a:spcAft>
                  <a:spcPts val="0"/>
                </a:spcAft>
                <a:buClrTx/>
                <a:buSzTx/>
                <a:buFont typeface="Arial" panose="020B0604020202020204" pitchFamily="34" charset="0"/>
                <a:buNone/>
                <a:tabLst/>
                <a:defRPr kumimoji="0" sz="1800" b="1" i="0" u="none" strike="noStrike" cap="none" spc="0" normalizeH="0" baseline="0">
                  <a:ln>
                    <a:noFill/>
                  </a:ln>
                  <a:solidFill>
                    <a:srgbClr val="FFFFFF"/>
                  </a:solidFill>
                  <a:effectLst/>
                  <a:uLnTx/>
                  <a:uFillTx/>
                  <a:latin typeface="Arial"/>
                  <a:ea typeface="微软雅黑"/>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lang="en-US" altLang="zh-CN" dirty="0">
                  <a:sym typeface="+mn-lt"/>
                </a:rPr>
                <a:t>APT</a:t>
              </a:r>
              <a:r>
                <a:rPr lang="zh-CN" altLang="en-US" dirty="0">
                  <a:sym typeface="+mn-lt"/>
                </a:rPr>
                <a:t>判定</a:t>
              </a:r>
              <a:endParaRPr kumimoji="0" lang="zh-CN" altLang="en-US" sz="1800" b="1" i="0" u="none" strike="noStrike" kern="1200" cap="none" spc="0" normalizeH="0" baseline="0" noProof="0" dirty="0">
                <a:ln>
                  <a:noFill/>
                </a:ln>
                <a:solidFill>
                  <a:srgbClr val="FFFFFF"/>
                </a:solidFill>
                <a:effectLst/>
                <a:uLnTx/>
                <a:uFillTx/>
                <a:latin typeface="Arial"/>
                <a:ea typeface="微软雅黑"/>
                <a:cs typeface="+mn-cs"/>
                <a:sym typeface="+mn-lt"/>
              </a:endParaRPr>
            </a:p>
          </p:txBody>
        </p:sp>
        <p:sp>
          <p:nvSpPr>
            <p:cNvPr id="25" name="laptop-computer_329739">
              <a:extLst>
                <a:ext uri="{FF2B5EF4-FFF2-40B4-BE49-F238E27FC236}">
                  <a16:creationId xmlns:a16="http://schemas.microsoft.com/office/drawing/2014/main" id="{A78A1FA8-4F0F-4406-9AD3-2A891FE9A142}"/>
                </a:ext>
              </a:extLst>
            </p:cNvPr>
            <p:cNvSpPr>
              <a:spLocks noChangeAspect="1"/>
            </p:cNvSpPr>
            <p:nvPr/>
          </p:nvSpPr>
          <p:spPr bwMode="auto">
            <a:xfrm>
              <a:off x="10043919" y="1694492"/>
              <a:ext cx="617744" cy="608766"/>
            </a:xfrm>
            <a:custGeom>
              <a:avLst/>
              <a:gdLst>
                <a:gd name="T0" fmla="*/ 800 w 6133"/>
                <a:gd name="T1" fmla="*/ 5333 h 6133"/>
                <a:gd name="T2" fmla="*/ 800 w 6133"/>
                <a:gd name="T3" fmla="*/ 4550 h 6133"/>
                <a:gd name="T4" fmla="*/ 2883 w 6133"/>
                <a:gd name="T5" fmla="*/ 2466 h 6133"/>
                <a:gd name="T6" fmla="*/ 3649 w 6133"/>
                <a:gd name="T7" fmla="*/ 3232 h 6133"/>
                <a:gd name="T8" fmla="*/ 5732 w 6133"/>
                <a:gd name="T9" fmla="*/ 1149 h 6133"/>
                <a:gd name="T10" fmla="*/ 5732 w 6133"/>
                <a:gd name="T11" fmla="*/ 1666 h 6133"/>
                <a:gd name="T12" fmla="*/ 6132 w 6133"/>
                <a:gd name="T13" fmla="*/ 1666 h 6133"/>
                <a:gd name="T14" fmla="*/ 6132 w 6133"/>
                <a:gd name="T15" fmla="*/ 466 h 6133"/>
                <a:gd name="T16" fmla="*/ 4932 w 6133"/>
                <a:gd name="T17" fmla="*/ 467 h 6133"/>
                <a:gd name="T18" fmla="*/ 4933 w 6133"/>
                <a:gd name="T19" fmla="*/ 867 h 6133"/>
                <a:gd name="T20" fmla="*/ 5449 w 6133"/>
                <a:gd name="T21" fmla="*/ 866 h 6133"/>
                <a:gd name="T22" fmla="*/ 3649 w 6133"/>
                <a:gd name="T23" fmla="*/ 2666 h 6133"/>
                <a:gd name="T24" fmla="*/ 2883 w 6133"/>
                <a:gd name="T25" fmla="*/ 1901 h 6133"/>
                <a:gd name="T26" fmla="*/ 800 w 6133"/>
                <a:gd name="T27" fmla="*/ 3984 h 6133"/>
                <a:gd name="T28" fmla="*/ 800 w 6133"/>
                <a:gd name="T29" fmla="*/ 0 h 6133"/>
                <a:gd name="T30" fmla="*/ 0 w 6133"/>
                <a:gd name="T31" fmla="*/ 0 h 6133"/>
                <a:gd name="T32" fmla="*/ 0 w 6133"/>
                <a:gd name="T33" fmla="*/ 400 h 6133"/>
                <a:gd name="T34" fmla="*/ 400 w 6133"/>
                <a:gd name="T35" fmla="*/ 400 h 6133"/>
                <a:gd name="T36" fmla="*/ 400 w 6133"/>
                <a:gd name="T37" fmla="*/ 1067 h 6133"/>
                <a:gd name="T38" fmla="*/ 0 w 6133"/>
                <a:gd name="T39" fmla="*/ 1067 h 6133"/>
                <a:gd name="T40" fmla="*/ 0 w 6133"/>
                <a:gd name="T41" fmla="*/ 1467 h 6133"/>
                <a:gd name="T42" fmla="*/ 400 w 6133"/>
                <a:gd name="T43" fmla="*/ 1467 h 6133"/>
                <a:gd name="T44" fmla="*/ 400 w 6133"/>
                <a:gd name="T45" fmla="*/ 2133 h 6133"/>
                <a:gd name="T46" fmla="*/ 0 w 6133"/>
                <a:gd name="T47" fmla="*/ 2133 h 6133"/>
                <a:gd name="T48" fmla="*/ 0 w 6133"/>
                <a:gd name="T49" fmla="*/ 2533 h 6133"/>
                <a:gd name="T50" fmla="*/ 400 w 6133"/>
                <a:gd name="T51" fmla="*/ 2533 h 6133"/>
                <a:gd name="T52" fmla="*/ 400 w 6133"/>
                <a:gd name="T53" fmla="*/ 3200 h 6133"/>
                <a:gd name="T54" fmla="*/ 0 w 6133"/>
                <a:gd name="T55" fmla="*/ 3200 h 6133"/>
                <a:gd name="T56" fmla="*/ 0 w 6133"/>
                <a:gd name="T57" fmla="*/ 3600 h 6133"/>
                <a:gd name="T58" fmla="*/ 400 w 6133"/>
                <a:gd name="T59" fmla="*/ 3600 h 6133"/>
                <a:gd name="T60" fmla="*/ 400 w 6133"/>
                <a:gd name="T61" fmla="*/ 4267 h 6133"/>
                <a:gd name="T62" fmla="*/ 0 w 6133"/>
                <a:gd name="T63" fmla="*/ 4267 h 6133"/>
                <a:gd name="T64" fmla="*/ 0 w 6133"/>
                <a:gd name="T65" fmla="*/ 4667 h 6133"/>
                <a:gd name="T66" fmla="*/ 400 w 6133"/>
                <a:gd name="T67" fmla="*/ 4667 h 6133"/>
                <a:gd name="T68" fmla="*/ 400 w 6133"/>
                <a:gd name="T69" fmla="*/ 5333 h 6133"/>
                <a:gd name="T70" fmla="*/ 0 w 6133"/>
                <a:gd name="T71" fmla="*/ 5333 h 6133"/>
                <a:gd name="T72" fmla="*/ 0 w 6133"/>
                <a:gd name="T73" fmla="*/ 5733 h 6133"/>
                <a:gd name="T74" fmla="*/ 400 w 6133"/>
                <a:gd name="T75" fmla="*/ 5733 h 6133"/>
                <a:gd name="T76" fmla="*/ 400 w 6133"/>
                <a:gd name="T77" fmla="*/ 6133 h 6133"/>
                <a:gd name="T78" fmla="*/ 800 w 6133"/>
                <a:gd name="T79" fmla="*/ 6133 h 6133"/>
                <a:gd name="T80" fmla="*/ 800 w 6133"/>
                <a:gd name="T81" fmla="*/ 5733 h 6133"/>
                <a:gd name="T82" fmla="*/ 1467 w 6133"/>
                <a:gd name="T83" fmla="*/ 5733 h 6133"/>
                <a:gd name="T84" fmla="*/ 1467 w 6133"/>
                <a:gd name="T85" fmla="*/ 6133 h 6133"/>
                <a:gd name="T86" fmla="*/ 1867 w 6133"/>
                <a:gd name="T87" fmla="*/ 6133 h 6133"/>
                <a:gd name="T88" fmla="*/ 1867 w 6133"/>
                <a:gd name="T89" fmla="*/ 5733 h 6133"/>
                <a:gd name="T90" fmla="*/ 2533 w 6133"/>
                <a:gd name="T91" fmla="*/ 5733 h 6133"/>
                <a:gd name="T92" fmla="*/ 2533 w 6133"/>
                <a:gd name="T93" fmla="*/ 6133 h 6133"/>
                <a:gd name="T94" fmla="*/ 2933 w 6133"/>
                <a:gd name="T95" fmla="*/ 6133 h 6133"/>
                <a:gd name="T96" fmla="*/ 2933 w 6133"/>
                <a:gd name="T97" fmla="*/ 5733 h 6133"/>
                <a:gd name="T98" fmla="*/ 3600 w 6133"/>
                <a:gd name="T99" fmla="*/ 5733 h 6133"/>
                <a:gd name="T100" fmla="*/ 3600 w 6133"/>
                <a:gd name="T101" fmla="*/ 6133 h 6133"/>
                <a:gd name="T102" fmla="*/ 4000 w 6133"/>
                <a:gd name="T103" fmla="*/ 6133 h 6133"/>
                <a:gd name="T104" fmla="*/ 4000 w 6133"/>
                <a:gd name="T105" fmla="*/ 5733 h 6133"/>
                <a:gd name="T106" fmla="*/ 4667 w 6133"/>
                <a:gd name="T107" fmla="*/ 5733 h 6133"/>
                <a:gd name="T108" fmla="*/ 4667 w 6133"/>
                <a:gd name="T109" fmla="*/ 6133 h 6133"/>
                <a:gd name="T110" fmla="*/ 5067 w 6133"/>
                <a:gd name="T111" fmla="*/ 6133 h 6133"/>
                <a:gd name="T112" fmla="*/ 5067 w 6133"/>
                <a:gd name="T113" fmla="*/ 5733 h 6133"/>
                <a:gd name="T114" fmla="*/ 5733 w 6133"/>
                <a:gd name="T115" fmla="*/ 5733 h 6133"/>
                <a:gd name="T116" fmla="*/ 5733 w 6133"/>
                <a:gd name="T117" fmla="*/ 6133 h 6133"/>
                <a:gd name="T118" fmla="*/ 6133 w 6133"/>
                <a:gd name="T119" fmla="*/ 6133 h 6133"/>
                <a:gd name="T120" fmla="*/ 6133 w 6133"/>
                <a:gd name="T121" fmla="*/ 5333 h 6133"/>
                <a:gd name="T122" fmla="*/ 800 w 6133"/>
                <a:gd name="T123" fmla="*/ 5333 h 6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133" h="6133">
                  <a:moveTo>
                    <a:pt x="800" y="5333"/>
                  </a:moveTo>
                  <a:lnTo>
                    <a:pt x="800" y="4550"/>
                  </a:lnTo>
                  <a:lnTo>
                    <a:pt x="2883" y="2466"/>
                  </a:lnTo>
                  <a:lnTo>
                    <a:pt x="3649" y="3232"/>
                  </a:lnTo>
                  <a:lnTo>
                    <a:pt x="5732" y="1149"/>
                  </a:lnTo>
                  <a:lnTo>
                    <a:pt x="5732" y="1666"/>
                  </a:lnTo>
                  <a:lnTo>
                    <a:pt x="6132" y="1666"/>
                  </a:lnTo>
                  <a:lnTo>
                    <a:pt x="6132" y="466"/>
                  </a:lnTo>
                  <a:lnTo>
                    <a:pt x="4932" y="467"/>
                  </a:lnTo>
                  <a:lnTo>
                    <a:pt x="4933" y="867"/>
                  </a:lnTo>
                  <a:lnTo>
                    <a:pt x="5449" y="866"/>
                  </a:lnTo>
                  <a:lnTo>
                    <a:pt x="3649" y="2666"/>
                  </a:lnTo>
                  <a:lnTo>
                    <a:pt x="2883" y="1901"/>
                  </a:lnTo>
                  <a:lnTo>
                    <a:pt x="800" y="3984"/>
                  </a:lnTo>
                  <a:lnTo>
                    <a:pt x="800" y="0"/>
                  </a:lnTo>
                  <a:lnTo>
                    <a:pt x="0" y="0"/>
                  </a:lnTo>
                  <a:lnTo>
                    <a:pt x="0" y="400"/>
                  </a:lnTo>
                  <a:lnTo>
                    <a:pt x="400" y="400"/>
                  </a:lnTo>
                  <a:lnTo>
                    <a:pt x="400" y="1067"/>
                  </a:lnTo>
                  <a:lnTo>
                    <a:pt x="0" y="1067"/>
                  </a:lnTo>
                  <a:lnTo>
                    <a:pt x="0" y="1467"/>
                  </a:lnTo>
                  <a:lnTo>
                    <a:pt x="400" y="1467"/>
                  </a:lnTo>
                  <a:lnTo>
                    <a:pt x="400" y="2133"/>
                  </a:lnTo>
                  <a:lnTo>
                    <a:pt x="0" y="2133"/>
                  </a:lnTo>
                  <a:lnTo>
                    <a:pt x="0" y="2533"/>
                  </a:lnTo>
                  <a:lnTo>
                    <a:pt x="400" y="2533"/>
                  </a:lnTo>
                  <a:lnTo>
                    <a:pt x="400" y="3200"/>
                  </a:lnTo>
                  <a:lnTo>
                    <a:pt x="0" y="3200"/>
                  </a:lnTo>
                  <a:lnTo>
                    <a:pt x="0" y="3600"/>
                  </a:lnTo>
                  <a:lnTo>
                    <a:pt x="400" y="3600"/>
                  </a:lnTo>
                  <a:lnTo>
                    <a:pt x="400" y="4267"/>
                  </a:lnTo>
                  <a:lnTo>
                    <a:pt x="0" y="4267"/>
                  </a:lnTo>
                  <a:lnTo>
                    <a:pt x="0" y="4667"/>
                  </a:lnTo>
                  <a:lnTo>
                    <a:pt x="400" y="4667"/>
                  </a:lnTo>
                  <a:lnTo>
                    <a:pt x="400" y="5333"/>
                  </a:lnTo>
                  <a:lnTo>
                    <a:pt x="0" y="5333"/>
                  </a:lnTo>
                  <a:lnTo>
                    <a:pt x="0" y="5733"/>
                  </a:lnTo>
                  <a:lnTo>
                    <a:pt x="400" y="5733"/>
                  </a:lnTo>
                  <a:lnTo>
                    <a:pt x="400" y="6133"/>
                  </a:lnTo>
                  <a:lnTo>
                    <a:pt x="800" y="6133"/>
                  </a:lnTo>
                  <a:lnTo>
                    <a:pt x="800" y="5733"/>
                  </a:lnTo>
                  <a:lnTo>
                    <a:pt x="1467" y="5733"/>
                  </a:lnTo>
                  <a:lnTo>
                    <a:pt x="1467" y="6133"/>
                  </a:lnTo>
                  <a:lnTo>
                    <a:pt x="1867" y="6133"/>
                  </a:lnTo>
                  <a:lnTo>
                    <a:pt x="1867" y="5733"/>
                  </a:lnTo>
                  <a:lnTo>
                    <a:pt x="2533" y="5733"/>
                  </a:lnTo>
                  <a:lnTo>
                    <a:pt x="2533" y="6133"/>
                  </a:lnTo>
                  <a:lnTo>
                    <a:pt x="2933" y="6133"/>
                  </a:lnTo>
                  <a:lnTo>
                    <a:pt x="2933" y="5733"/>
                  </a:lnTo>
                  <a:lnTo>
                    <a:pt x="3600" y="5733"/>
                  </a:lnTo>
                  <a:lnTo>
                    <a:pt x="3600" y="6133"/>
                  </a:lnTo>
                  <a:lnTo>
                    <a:pt x="4000" y="6133"/>
                  </a:lnTo>
                  <a:lnTo>
                    <a:pt x="4000" y="5733"/>
                  </a:lnTo>
                  <a:lnTo>
                    <a:pt x="4667" y="5733"/>
                  </a:lnTo>
                  <a:lnTo>
                    <a:pt x="4667" y="6133"/>
                  </a:lnTo>
                  <a:lnTo>
                    <a:pt x="5067" y="6133"/>
                  </a:lnTo>
                  <a:lnTo>
                    <a:pt x="5067" y="5733"/>
                  </a:lnTo>
                  <a:lnTo>
                    <a:pt x="5733" y="5733"/>
                  </a:lnTo>
                  <a:lnTo>
                    <a:pt x="5733" y="6133"/>
                  </a:lnTo>
                  <a:lnTo>
                    <a:pt x="6133" y="6133"/>
                  </a:lnTo>
                  <a:lnTo>
                    <a:pt x="6133" y="5333"/>
                  </a:lnTo>
                  <a:lnTo>
                    <a:pt x="800" y="5333"/>
                  </a:lnTo>
                  <a:close/>
                </a:path>
              </a:pathLst>
            </a:custGeom>
            <a:solidFill>
              <a:schemeClr val="accent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Light"/>
                <a:cs typeface="+mn-cs"/>
                <a:sym typeface="+mn-lt"/>
              </a:endParaRPr>
            </a:p>
          </p:txBody>
        </p:sp>
        <p:sp>
          <p:nvSpPr>
            <p:cNvPr id="29" name="圆角矩形 28"/>
            <p:cNvSpPr/>
            <p:nvPr/>
          </p:nvSpPr>
          <p:spPr>
            <a:xfrm>
              <a:off x="9192729" y="1216334"/>
              <a:ext cx="2326170" cy="4630761"/>
            </a:xfrm>
            <a:prstGeom prst="roundRect">
              <a:avLst>
                <a:gd name="adj" fmla="val 11782"/>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26" name="组合 25">
            <a:extLst>
              <a:ext uri="{FF2B5EF4-FFF2-40B4-BE49-F238E27FC236}">
                <a16:creationId xmlns:a16="http://schemas.microsoft.com/office/drawing/2014/main" id="{96491676-3E24-428C-898C-A1DEE37136C6}"/>
              </a:ext>
            </a:extLst>
          </p:cNvPr>
          <p:cNvGrpSpPr/>
          <p:nvPr/>
        </p:nvGrpSpPr>
        <p:grpSpPr>
          <a:xfrm>
            <a:off x="9885421" y="1216334"/>
            <a:ext cx="2021875" cy="4630761"/>
            <a:chOff x="695325" y="1216334"/>
            <a:chExt cx="2326170" cy="4630761"/>
          </a:xfrm>
        </p:grpSpPr>
        <p:sp>
          <p:nvSpPr>
            <p:cNvPr id="30" name="文本占位符 7">
              <a:extLst>
                <a:ext uri="{FF2B5EF4-FFF2-40B4-BE49-F238E27FC236}">
                  <a16:creationId xmlns:a16="http://schemas.microsoft.com/office/drawing/2014/main" id="{D19C20D4-2E1C-4D7D-8500-E66266462322}"/>
                </a:ext>
              </a:extLst>
            </p:cNvPr>
            <p:cNvSpPr txBox="1">
              <a:spLocks/>
            </p:cNvSpPr>
            <p:nvPr/>
          </p:nvSpPr>
          <p:spPr>
            <a:xfrm>
              <a:off x="881006" y="3112552"/>
              <a:ext cx="1949900" cy="2676103"/>
            </a:xfrm>
            <a:prstGeom prst="rect">
              <a:avLst/>
            </a:prstGeom>
            <a:noFill/>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将恶意代码转换成能进行学习的数据结构</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a:t>
              </a: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通过给定的恶意代码将其二进制转换为</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01</a:t>
              </a: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图</a:t>
              </a:r>
              <a:endParaRPr kumimoji="0" lang="zh-CN" altLang="en-US" sz="1800" b="0" i="0" u="none" strike="noStrike" kern="1200" cap="none" spc="0" normalizeH="0" baseline="0" noProof="0" dirty="0">
                <a:ln>
                  <a:noFill/>
                </a:ln>
                <a:solidFill>
                  <a:srgbClr val="000000"/>
                </a:solidFill>
                <a:effectLst/>
                <a:uLnTx/>
                <a:uFillTx/>
                <a:latin typeface="微软雅黑"/>
                <a:ea typeface="微软雅黑"/>
                <a:cs typeface="+mn-cs"/>
                <a:sym typeface="+mn-lt"/>
              </a:endParaRPr>
            </a:p>
          </p:txBody>
        </p:sp>
        <p:sp>
          <p:nvSpPr>
            <p:cNvPr id="31" name="文本占位符 8">
              <a:extLst>
                <a:ext uri="{FF2B5EF4-FFF2-40B4-BE49-F238E27FC236}">
                  <a16:creationId xmlns:a16="http://schemas.microsoft.com/office/drawing/2014/main" id="{2842F3E0-0BF3-40EE-B668-94111CF1D404}"/>
                </a:ext>
              </a:extLst>
            </p:cNvPr>
            <p:cNvSpPr txBox="1">
              <a:spLocks/>
            </p:cNvSpPr>
            <p:nvPr/>
          </p:nvSpPr>
          <p:spPr>
            <a:xfrm>
              <a:off x="881004" y="2514501"/>
              <a:ext cx="1949901" cy="418847"/>
            </a:xfrm>
            <a:prstGeom prst="rect">
              <a:avLst/>
            </a:prstGeom>
            <a:solidFill>
              <a:schemeClr val="accent1"/>
            </a:solidFill>
            <a:effectLst/>
          </p:spPr>
          <p:txBody>
            <a:bodyPr vert="horz" lIns="0" tIns="45720" rIns="0" bIns="45720" rtlCol="0" anchor="ctr">
              <a:noAutofit/>
            </a:bodyPr>
            <a:lstStyle>
              <a:lvl1pPr marL="0" indent="0" algn="ctr" defTabSz="914400" rtl="0" eaLnBrk="1" latinLnBrk="0" hangingPunct="1">
                <a:lnSpc>
                  <a:spcPct val="125000"/>
                </a:lnSpc>
                <a:spcBef>
                  <a:spcPts val="0"/>
                </a:spcBef>
                <a:buFont typeface="Arial" panose="020B0604020202020204" pitchFamily="34" charset="0"/>
                <a:buNone/>
                <a:defRPr sz="1800" b="1"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lang="zh-CN" altLang="en-US" dirty="0">
                  <a:solidFill>
                    <a:prstClr val="white"/>
                  </a:solidFill>
                  <a:latin typeface="微软雅黑"/>
                  <a:ea typeface="微软雅黑"/>
                  <a:sym typeface="+mn-lt"/>
                </a:rPr>
                <a:t>简单可视化</a:t>
              </a:r>
              <a:endParaRPr kumimoji="0" lang="zh-CN" altLang="en-US" sz="1800" b="1" i="0" u="none" strike="noStrike" kern="1200" cap="none" spc="0" normalizeH="0" baseline="0" noProof="0" dirty="0">
                <a:ln>
                  <a:noFill/>
                </a:ln>
                <a:solidFill>
                  <a:srgbClr val="FFFFFF"/>
                </a:solidFill>
                <a:effectLst/>
                <a:uLnTx/>
                <a:uFillTx/>
                <a:latin typeface="Arial"/>
                <a:ea typeface="微软雅黑"/>
                <a:cs typeface="+mn-cs"/>
                <a:sym typeface="+mn-lt"/>
              </a:endParaRPr>
            </a:p>
          </p:txBody>
        </p:sp>
        <p:sp>
          <p:nvSpPr>
            <p:cNvPr id="32" name="zoom-tool_72585">
              <a:extLst>
                <a:ext uri="{FF2B5EF4-FFF2-40B4-BE49-F238E27FC236}">
                  <a16:creationId xmlns:a16="http://schemas.microsoft.com/office/drawing/2014/main" id="{6B77C52F-00F7-4FBA-9449-2C082841422B}"/>
                </a:ext>
              </a:extLst>
            </p:cNvPr>
            <p:cNvSpPr>
              <a:spLocks noChangeAspect="1"/>
            </p:cNvSpPr>
            <p:nvPr/>
          </p:nvSpPr>
          <p:spPr bwMode="auto">
            <a:xfrm>
              <a:off x="1538395" y="1695254"/>
              <a:ext cx="617744" cy="588572"/>
            </a:xfrm>
            <a:custGeom>
              <a:avLst/>
              <a:gdLst>
                <a:gd name="T0" fmla="*/ 8270 w 8441"/>
                <a:gd name="T1" fmla="*/ 6791 h 8160"/>
                <a:gd name="T2" fmla="*/ 5734 w 8441"/>
                <a:gd name="T3" fmla="*/ 4255 h 8160"/>
                <a:gd name="T4" fmla="*/ 5225 w 8441"/>
                <a:gd name="T5" fmla="*/ 848 h 8160"/>
                <a:gd name="T6" fmla="*/ 3177 w 8441"/>
                <a:gd name="T7" fmla="*/ 0 h 8160"/>
                <a:gd name="T8" fmla="*/ 1130 w 8441"/>
                <a:gd name="T9" fmla="*/ 848 h 8160"/>
                <a:gd name="T10" fmla="*/ 1130 w 8441"/>
                <a:gd name="T11" fmla="*/ 4944 h 8160"/>
                <a:gd name="T12" fmla="*/ 3177 w 8441"/>
                <a:gd name="T13" fmla="*/ 5792 h 8160"/>
                <a:gd name="T14" fmla="*/ 4538 w 8441"/>
                <a:gd name="T15" fmla="*/ 5454 h 8160"/>
                <a:gd name="T16" fmla="*/ 7072 w 8441"/>
                <a:gd name="T17" fmla="*/ 7988 h 8160"/>
                <a:gd name="T18" fmla="*/ 7486 w 8441"/>
                <a:gd name="T19" fmla="*/ 8160 h 8160"/>
                <a:gd name="T20" fmla="*/ 7901 w 8441"/>
                <a:gd name="T21" fmla="*/ 7988 h 8160"/>
                <a:gd name="T22" fmla="*/ 8270 w 8441"/>
                <a:gd name="T23" fmla="*/ 7620 h 8160"/>
                <a:gd name="T24" fmla="*/ 8441 w 8441"/>
                <a:gd name="T25" fmla="*/ 7205 h 8160"/>
                <a:gd name="T26" fmla="*/ 8270 w 8441"/>
                <a:gd name="T27" fmla="*/ 6791 h 8160"/>
                <a:gd name="T28" fmla="*/ 1793 w 8441"/>
                <a:gd name="T29" fmla="*/ 4281 h 8160"/>
                <a:gd name="T30" fmla="*/ 1793 w 8441"/>
                <a:gd name="T31" fmla="*/ 1511 h 8160"/>
                <a:gd name="T32" fmla="*/ 3177 w 8441"/>
                <a:gd name="T33" fmla="*/ 938 h 8160"/>
                <a:gd name="T34" fmla="*/ 4562 w 8441"/>
                <a:gd name="T35" fmla="*/ 1511 h 8160"/>
                <a:gd name="T36" fmla="*/ 4562 w 8441"/>
                <a:gd name="T37" fmla="*/ 4281 h 8160"/>
                <a:gd name="T38" fmla="*/ 3177 w 8441"/>
                <a:gd name="T39" fmla="*/ 4854 h 8160"/>
                <a:gd name="T40" fmla="*/ 1793 w 8441"/>
                <a:gd name="T41" fmla="*/ 428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41" h="8160">
                  <a:moveTo>
                    <a:pt x="8270" y="6791"/>
                  </a:moveTo>
                  <a:lnTo>
                    <a:pt x="5734" y="4255"/>
                  </a:lnTo>
                  <a:cubicBezTo>
                    <a:pt x="6316" y="3161"/>
                    <a:pt x="6146" y="1769"/>
                    <a:pt x="5225" y="848"/>
                  </a:cubicBezTo>
                  <a:cubicBezTo>
                    <a:pt x="4678" y="301"/>
                    <a:pt x="3951" y="0"/>
                    <a:pt x="3177" y="0"/>
                  </a:cubicBezTo>
                  <a:cubicBezTo>
                    <a:pt x="2404" y="0"/>
                    <a:pt x="1676" y="301"/>
                    <a:pt x="1130" y="848"/>
                  </a:cubicBezTo>
                  <a:cubicBezTo>
                    <a:pt x="0" y="1977"/>
                    <a:pt x="0" y="3815"/>
                    <a:pt x="1130" y="4944"/>
                  </a:cubicBezTo>
                  <a:cubicBezTo>
                    <a:pt x="1677" y="5491"/>
                    <a:pt x="2404" y="5792"/>
                    <a:pt x="3177" y="5792"/>
                  </a:cubicBezTo>
                  <a:cubicBezTo>
                    <a:pt x="3660" y="5792"/>
                    <a:pt x="4124" y="5675"/>
                    <a:pt x="4538" y="5454"/>
                  </a:cubicBezTo>
                  <a:lnTo>
                    <a:pt x="7072" y="7988"/>
                  </a:lnTo>
                  <a:cubicBezTo>
                    <a:pt x="7183" y="8099"/>
                    <a:pt x="7330" y="8160"/>
                    <a:pt x="7486" y="8160"/>
                  </a:cubicBezTo>
                  <a:cubicBezTo>
                    <a:pt x="7643" y="8160"/>
                    <a:pt x="7790" y="8099"/>
                    <a:pt x="7901" y="7988"/>
                  </a:cubicBezTo>
                  <a:lnTo>
                    <a:pt x="8270" y="7620"/>
                  </a:lnTo>
                  <a:cubicBezTo>
                    <a:pt x="8380" y="7509"/>
                    <a:pt x="8441" y="7362"/>
                    <a:pt x="8441" y="7205"/>
                  </a:cubicBezTo>
                  <a:cubicBezTo>
                    <a:pt x="8441" y="7049"/>
                    <a:pt x="8380" y="6901"/>
                    <a:pt x="8270" y="6791"/>
                  </a:cubicBezTo>
                  <a:close/>
                  <a:moveTo>
                    <a:pt x="1793" y="4281"/>
                  </a:moveTo>
                  <a:cubicBezTo>
                    <a:pt x="1029" y="3517"/>
                    <a:pt x="1029" y="2275"/>
                    <a:pt x="1793" y="1511"/>
                  </a:cubicBezTo>
                  <a:cubicBezTo>
                    <a:pt x="2163" y="1142"/>
                    <a:pt x="2654" y="938"/>
                    <a:pt x="3177" y="938"/>
                  </a:cubicBezTo>
                  <a:cubicBezTo>
                    <a:pt x="3700" y="938"/>
                    <a:pt x="4192" y="1142"/>
                    <a:pt x="4562" y="1511"/>
                  </a:cubicBezTo>
                  <a:cubicBezTo>
                    <a:pt x="5325" y="2275"/>
                    <a:pt x="5325" y="3517"/>
                    <a:pt x="4562" y="4281"/>
                  </a:cubicBezTo>
                  <a:cubicBezTo>
                    <a:pt x="4192" y="4650"/>
                    <a:pt x="3700" y="4854"/>
                    <a:pt x="3177" y="4854"/>
                  </a:cubicBezTo>
                  <a:cubicBezTo>
                    <a:pt x="2654" y="4854"/>
                    <a:pt x="2163" y="4650"/>
                    <a:pt x="1793" y="4281"/>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Light"/>
                <a:cs typeface="+mn-cs"/>
                <a:sym typeface="+mn-lt"/>
              </a:endParaRPr>
            </a:p>
          </p:txBody>
        </p:sp>
        <p:sp>
          <p:nvSpPr>
            <p:cNvPr id="33" name="圆角矩形 1">
              <a:extLst>
                <a:ext uri="{FF2B5EF4-FFF2-40B4-BE49-F238E27FC236}">
                  <a16:creationId xmlns:a16="http://schemas.microsoft.com/office/drawing/2014/main" id="{6C1C3CDD-C72F-46A8-A9CB-3618EEB519A8}"/>
                </a:ext>
              </a:extLst>
            </p:cNvPr>
            <p:cNvSpPr/>
            <p:nvPr/>
          </p:nvSpPr>
          <p:spPr>
            <a:xfrm>
              <a:off x="695325" y="1216334"/>
              <a:ext cx="2326170" cy="4630761"/>
            </a:xfrm>
            <a:prstGeom prst="roundRect">
              <a:avLst>
                <a:gd name="adj" fmla="val 11782"/>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Tree>
    <p:extLst>
      <p:ext uri="{BB962C8B-B14F-4D97-AF65-F5344CB8AC3E}">
        <p14:creationId xmlns:p14="http://schemas.microsoft.com/office/powerpoint/2010/main" val="2818263789"/>
      </p:ext>
    </p:extLst>
  </p:cSld>
  <p:clrMapOvr>
    <a:masterClrMapping/>
  </p:clrMapOvr>
  <p:transition spd="med" advTm="10683">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技术需求</a:t>
            </a:r>
          </a:p>
        </p:txBody>
      </p:sp>
      <p:sp>
        <p:nvSpPr>
          <p:cNvPr id="31" name="矩形 30">
            <a:extLst>
              <a:ext uri="{FF2B5EF4-FFF2-40B4-BE49-F238E27FC236}">
                <a16:creationId xmlns:a16="http://schemas.microsoft.com/office/drawing/2014/main" id="{B5A28149-833C-4CD8-9118-FFC5E1CBB44C}"/>
              </a:ext>
            </a:extLst>
          </p:cNvPr>
          <p:cNvSpPr/>
          <p:nvPr/>
        </p:nvSpPr>
        <p:spPr>
          <a:xfrm rot="16200000">
            <a:off x="163459" y="2990801"/>
            <a:ext cx="3231242" cy="1918047"/>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32" name="矩形 31">
            <a:extLst>
              <a:ext uri="{FF2B5EF4-FFF2-40B4-BE49-F238E27FC236}">
                <a16:creationId xmlns:a16="http://schemas.microsoft.com/office/drawing/2014/main" id="{DC228E61-D85D-4884-AB0D-035DC16A54BC}"/>
              </a:ext>
            </a:extLst>
          </p:cNvPr>
          <p:cNvSpPr/>
          <p:nvPr/>
        </p:nvSpPr>
        <p:spPr>
          <a:xfrm rot="16200000">
            <a:off x="8821999" y="2990799"/>
            <a:ext cx="3231245" cy="1918047"/>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33" name="矩形 32">
            <a:extLst>
              <a:ext uri="{FF2B5EF4-FFF2-40B4-BE49-F238E27FC236}">
                <a16:creationId xmlns:a16="http://schemas.microsoft.com/office/drawing/2014/main" id="{C918F169-824B-4E2B-B41B-7632F77ADDC8}"/>
              </a:ext>
            </a:extLst>
          </p:cNvPr>
          <p:cNvSpPr/>
          <p:nvPr/>
        </p:nvSpPr>
        <p:spPr>
          <a:xfrm rot="16200000">
            <a:off x="2010015" y="2655887"/>
            <a:ext cx="3594104" cy="2225013"/>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34" name="矩形 33">
            <a:extLst>
              <a:ext uri="{FF2B5EF4-FFF2-40B4-BE49-F238E27FC236}">
                <a16:creationId xmlns:a16="http://schemas.microsoft.com/office/drawing/2014/main" id="{2AEBB320-13FE-4252-8379-BD76930E6178}"/>
              </a:ext>
            </a:extLst>
          </p:cNvPr>
          <p:cNvSpPr/>
          <p:nvPr/>
        </p:nvSpPr>
        <p:spPr>
          <a:xfrm rot="16200000">
            <a:off x="6592207" y="2655888"/>
            <a:ext cx="3594102" cy="2225013"/>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35" name="矩形 34">
            <a:extLst>
              <a:ext uri="{FF2B5EF4-FFF2-40B4-BE49-F238E27FC236}">
                <a16:creationId xmlns:a16="http://schemas.microsoft.com/office/drawing/2014/main" id="{1B84E3E0-CFC5-4214-8BF6-83ECFB1F7CDE}"/>
              </a:ext>
            </a:extLst>
          </p:cNvPr>
          <p:cNvSpPr/>
          <p:nvPr/>
        </p:nvSpPr>
        <p:spPr>
          <a:xfrm rot="16200000">
            <a:off x="4100845" y="2333643"/>
            <a:ext cx="4000502" cy="2463101"/>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36" name="文本框 35">
            <a:extLst>
              <a:ext uri="{FF2B5EF4-FFF2-40B4-BE49-F238E27FC236}">
                <a16:creationId xmlns:a16="http://schemas.microsoft.com/office/drawing/2014/main" id="{6BF64EDA-2857-49B0-A693-31B8BBD2327E}"/>
              </a:ext>
            </a:extLst>
          </p:cNvPr>
          <p:cNvSpPr txBox="1"/>
          <p:nvPr/>
        </p:nvSpPr>
        <p:spPr>
          <a:xfrm>
            <a:off x="5171496" y="2703126"/>
            <a:ext cx="1941986" cy="2209451"/>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1"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初始数据质量标准</a:t>
            </a:r>
            <a:endParaRPr kumimoji="0" lang="en-US" altLang="zh-CN" sz="1600" b="1"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altLang="zh-CN"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由于数据会直接导致模型的好坏，因此初始数据噪声值应尽量小，数据量尽可能大</a:t>
            </a:r>
          </a:p>
        </p:txBody>
      </p:sp>
      <p:sp>
        <p:nvSpPr>
          <p:cNvPr id="37" name="文本框 36">
            <a:extLst>
              <a:ext uri="{FF2B5EF4-FFF2-40B4-BE49-F238E27FC236}">
                <a16:creationId xmlns:a16="http://schemas.microsoft.com/office/drawing/2014/main" id="{9F8B9AE3-E33F-4938-B7A4-CD9F6FA64CB7}"/>
              </a:ext>
            </a:extLst>
          </p:cNvPr>
          <p:cNvSpPr txBox="1"/>
          <p:nvPr/>
        </p:nvSpPr>
        <p:spPr>
          <a:xfrm>
            <a:off x="7649411" y="3307828"/>
            <a:ext cx="1479691" cy="1889363"/>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   </a:t>
            </a:r>
            <a:r>
              <a:rPr kumimoji="0" lang="zh-CN" altLang="en-US" sz="1600" b="1"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可维护性</a:t>
            </a:r>
            <a:endParaRPr kumimoji="0" lang="en-US" altLang="zh-CN" sz="1600" b="1"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altLang="zh-CN"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模型参数丢失以及数据库信息损失能及时回补</a:t>
            </a:r>
          </a:p>
        </p:txBody>
      </p:sp>
      <p:sp>
        <p:nvSpPr>
          <p:cNvPr id="38" name="文本框 37">
            <a:extLst>
              <a:ext uri="{FF2B5EF4-FFF2-40B4-BE49-F238E27FC236}">
                <a16:creationId xmlns:a16="http://schemas.microsoft.com/office/drawing/2014/main" id="{2876A097-03B1-4189-8C0C-9C7C0C83015B}"/>
              </a:ext>
            </a:extLst>
          </p:cNvPr>
          <p:cNvSpPr txBox="1"/>
          <p:nvPr/>
        </p:nvSpPr>
        <p:spPr>
          <a:xfrm>
            <a:off x="1017462" y="3670681"/>
            <a:ext cx="1479691" cy="1569276"/>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   </a:t>
            </a:r>
            <a:r>
              <a:rPr kumimoji="0" lang="zh-CN" altLang="en-US" sz="1600" b="1"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可移植性</a:t>
            </a:r>
            <a:endParaRPr kumimoji="0" lang="en-US" altLang="zh-CN" sz="1600" b="1"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altLang="zh-CN"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a:p>
            <a:pPr lvl="0" algn="just">
              <a:lnSpc>
                <a:spcPct val="130000"/>
              </a:lnSpc>
            </a:pPr>
            <a:r>
              <a:rPr lang="zh-CN" altLang="en-US" sz="1600" spc="300" dirty="0">
                <a:solidFill>
                  <a:srgbClr val="000000">
                    <a:lumMod val="85000"/>
                    <a:lumOff val="15000"/>
                  </a:srgbClr>
                </a:solidFill>
              </a:rPr>
              <a:t>不同操作系统均能进行训练预测</a:t>
            </a:r>
            <a:endParaRPr kumimoji="0" lang="zh-CN" altLang="en-US"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p:txBody>
      </p:sp>
      <p:sp>
        <p:nvSpPr>
          <p:cNvPr id="39" name="文本框 38">
            <a:extLst>
              <a:ext uri="{FF2B5EF4-FFF2-40B4-BE49-F238E27FC236}">
                <a16:creationId xmlns:a16="http://schemas.microsoft.com/office/drawing/2014/main" id="{B1E64FF1-84DE-487C-8ECD-F036241E4376}"/>
              </a:ext>
            </a:extLst>
          </p:cNvPr>
          <p:cNvSpPr txBox="1"/>
          <p:nvPr/>
        </p:nvSpPr>
        <p:spPr>
          <a:xfrm>
            <a:off x="9697775" y="3670681"/>
            <a:ext cx="1674169" cy="1569276"/>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   </a:t>
            </a:r>
            <a:r>
              <a:rPr kumimoji="0" lang="zh-CN" altLang="en-US" sz="1600" b="1"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可拓展性</a:t>
            </a:r>
            <a:endParaRPr kumimoji="0" lang="en-US" altLang="zh-CN" sz="1600" b="1"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altLang="zh-CN"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a:p>
            <a:pPr lvl="0" algn="just">
              <a:lnSpc>
                <a:spcPct val="130000"/>
              </a:lnSpc>
            </a:pPr>
            <a:r>
              <a:rPr lang="zh-CN" altLang="en-US" sz="1600" spc="300" dirty="0">
                <a:solidFill>
                  <a:srgbClr val="000000">
                    <a:lumMod val="85000"/>
                    <a:lumOff val="15000"/>
                  </a:srgbClr>
                </a:solidFill>
                <a:latin typeface="微软雅黑"/>
                <a:ea typeface="微软雅黑"/>
              </a:rPr>
              <a:t>对不同数据规模和数据类型均表现良好</a:t>
            </a:r>
            <a:endParaRPr kumimoji="0" lang="zh-CN" altLang="en-US"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p:txBody>
      </p:sp>
      <p:sp>
        <p:nvSpPr>
          <p:cNvPr id="40" name="atom_1734">
            <a:extLst>
              <a:ext uri="{FF2B5EF4-FFF2-40B4-BE49-F238E27FC236}">
                <a16:creationId xmlns:a16="http://schemas.microsoft.com/office/drawing/2014/main" id="{82D4523E-4FF0-4A59-9D29-95A2900C8D05}"/>
              </a:ext>
            </a:extLst>
          </p:cNvPr>
          <p:cNvSpPr>
            <a:spLocks noChangeAspect="1"/>
          </p:cNvSpPr>
          <p:nvPr/>
        </p:nvSpPr>
        <p:spPr bwMode="auto">
          <a:xfrm>
            <a:off x="3477210" y="2334199"/>
            <a:ext cx="609685" cy="608450"/>
          </a:xfrm>
          <a:custGeom>
            <a:avLst/>
            <a:gdLst>
              <a:gd name="connsiteX0" fmla="*/ 224149 w 510715"/>
              <a:gd name="connsiteY0" fmla="*/ 365536 h 509681"/>
              <a:gd name="connsiteX1" fmla="*/ 256434 w 510715"/>
              <a:gd name="connsiteY1" fmla="*/ 365536 h 509681"/>
              <a:gd name="connsiteX2" fmla="*/ 286566 w 510715"/>
              <a:gd name="connsiteY2" fmla="*/ 365536 h 509681"/>
              <a:gd name="connsiteX3" fmla="*/ 256434 w 510715"/>
              <a:gd name="connsiteY3" fmla="*/ 391399 h 509681"/>
              <a:gd name="connsiteX4" fmla="*/ 224149 w 510715"/>
              <a:gd name="connsiteY4" fmla="*/ 365536 h 509681"/>
              <a:gd name="connsiteX5" fmla="*/ 389934 w 510715"/>
              <a:gd name="connsiteY5" fmla="*/ 342086 h 509681"/>
              <a:gd name="connsiteX6" fmla="*/ 366226 w 510715"/>
              <a:gd name="connsiteY6" fmla="*/ 419437 h 509681"/>
              <a:gd name="connsiteX7" fmla="*/ 336052 w 510715"/>
              <a:gd name="connsiteY7" fmla="*/ 425883 h 509681"/>
              <a:gd name="connsiteX8" fmla="*/ 271393 w 510715"/>
              <a:gd name="connsiteY8" fmla="*/ 402248 h 509681"/>
              <a:gd name="connsiteX9" fmla="*/ 312343 w 510715"/>
              <a:gd name="connsiteY9" fmla="*/ 361424 h 509681"/>
              <a:gd name="connsiteX10" fmla="*/ 389934 w 510715"/>
              <a:gd name="connsiteY10" fmla="*/ 342086 h 509681"/>
              <a:gd name="connsiteX11" fmla="*/ 120776 w 510715"/>
              <a:gd name="connsiteY11" fmla="*/ 342086 h 509681"/>
              <a:gd name="connsiteX12" fmla="*/ 198145 w 510715"/>
              <a:gd name="connsiteY12" fmla="*/ 361424 h 509681"/>
              <a:gd name="connsiteX13" fmla="*/ 238978 w 510715"/>
              <a:gd name="connsiteY13" fmla="*/ 402248 h 509681"/>
              <a:gd name="connsiteX14" fmla="*/ 174504 w 510715"/>
              <a:gd name="connsiteY14" fmla="*/ 425883 h 509681"/>
              <a:gd name="connsiteX15" fmla="*/ 144417 w 510715"/>
              <a:gd name="connsiteY15" fmla="*/ 419437 h 509681"/>
              <a:gd name="connsiteX16" fmla="*/ 120776 w 510715"/>
              <a:gd name="connsiteY16" fmla="*/ 342086 h 509681"/>
              <a:gd name="connsiteX17" fmla="*/ 372626 w 510715"/>
              <a:gd name="connsiteY17" fmla="*/ 275186 h 509681"/>
              <a:gd name="connsiteX18" fmla="*/ 385537 w 510715"/>
              <a:gd name="connsiteY18" fmla="*/ 324625 h 509681"/>
              <a:gd name="connsiteX19" fmla="*/ 331741 w 510715"/>
              <a:gd name="connsiteY19" fmla="*/ 339672 h 509681"/>
              <a:gd name="connsiteX20" fmla="*/ 348956 w 510715"/>
              <a:gd name="connsiteY20" fmla="*/ 316027 h 509681"/>
              <a:gd name="connsiteX21" fmla="*/ 372626 w 510715"/>
              <a:gd name="connsiteY21" fmla="*/ 275186 h 509681"/>
              <a:gd name="connsiteX22" fmla="*/ 137828 w 510715"/>
              <a:gd name="connsiteY22" fmla="*/ 275186 h 509681"/>
              <a:gd name="connsiteX23" fmla="*/ 161650 w 510715"/>
              <a:gd name="connsiteY23" fmla="*/ 316027 h 509681"/>
              <a:gd name="connsiteX24" fmla="*/ 178975 w 510715"/>
              <a:gd name="connsiteY24" fmla="*/ 339672 h 509681"/>
              <a:gd name="connsiteX25" fmla="*/ 124834 w 510715"/>
              <a:gd name="connsiteY25" fmla="*/ 324625 h 509681"/>
              <a:gd name="connsiteX26" fmla="*/ 137828 w 510715"/>
              <a:gd name="connsiteY26" fmla="*/ 275186 h 509681"/>
              <a:gd name="connsiteX27" fmla="*/ 256435 w 510715"/>
              <a:gd name="connsiteY27" fmla="*/ 221594 h 509681"/>
              <a:gd name="connsiteX28" fmla="*/ 224118 w 510715"/>
              <a:gd name="connsiteY28" fmla="*/ 253806 h 509681"/>
              <a:gd name="connsiteX29" fmla="*/ 256435 w 510715"/>
              <a:gd name="connsiteY29" fmla="*/ 286017 h 509681"/>
              <a:gd name="connsiteX30" fmla="*/ 286597 w 510715"/>
              <a:gd name="connsiteY30" fmla="*/ 253806 h 509681"/>
              <a:gd name="connsiteX31" fmla="*/ 256435 w 510715"/>
              <a:gd name="connsiteY31" fmla="*/ 221594 h 509681"/>
              <a:gd name="connsiteX32" fmla="*/ 402841 w 510715"/>
              <a:gd name="connsiteY32" fmla="*/ 191389 h 509681"/>
              <a:gd name="connsiteX33" fmla="*/ 454505 w 510715"/>
              <a:gd name="connsiteY33" fmla="*/ 253806 h 509681"/>
              <a:gd name="connsiteX34" fmla="*/ 402841 w 510715"/>
              <a:gd name="connsiteY34" fmla="*/ 316223 h 509681"/>
              <a:gd name="connsiteX35" fmla="*/ 383467 w 510715"/>
              <a:gd name="connsiteY35" fmla="*/ 253806 h 509681"/>
              <a:gd name="connsiteX36" fmla="*/ 402841 w 510715"/>
              <a:gd name="connsiteY36" fmla="*/ 191389 h 509681"/>
              <a:gd name="connsiteX37" fmla="*/ 107780 w 510715"/>
              <a:gd name="connsiteY37" fmla="*/ 191389 h 509681"/>
              <a:gd name="connsiteX38" fmla="*/ 127248 w 510715"/>
              <a:gd name="connsiteY38" fmla="*/ 253806 h 509681"/>
              <a:gd name="connsiteX39" fmla="*/ 107780 w 510715"/>
              <a:gd name="connsiteY39" fmla="*/ 316223 h 509681"/>
              <a:gd name="connsiteX40" fmla="*/ 55865 w 510715"/>
              <a:gd name="connsiteY40" fmla="*/ 253806 h 509681"/>
              <a:gd name="connsiteX41" fmla="*/ 107780 w 510715"/>
              <a:gd name="connsiteY41" fmla="*/ 191389 h 509681"/>
              <a:gd name="connsiteX42" fmla="*/ 331741 w 510715"/>
              <a:gd name="connsiteY42" fmla="*/ 165526 h 509681"/>
              <a:gd name="connsiteX43" fmla="*/ 387951 w 510715"/>
              <a:gd name="connsiteY43" fmla="*/ 182791 h 509681"/>
              <a:gd name="connsiteX44" fmla="*/ 372818 w 510715"/>
              <a:gd name="connsiteY44" fmla="*/ 232426 h 509681"/>
              <a:gd name="connsiteX45" fmla="*/ 349036 w 510715"/>
              <a:gd name="connsiteY45" fmla="*/ 191423 h 509681"/>
              <a:gd name="connsiteX46" fmla="*/ 331741 w 510715"/>
              <a:gd name="connsiteY46" fmla="*/ 165526 h 509681"/>
              <a:gd name="connsiteX47" fmla="*/ 178975 w 510715"/>
              <a:gd name="connsiteY47" fmla="*/ 165526 h 509681"/>
              <a:gd name="connsiteX48" fmla="*/ 161680 w 510715"/>
              <a:gd name="connsiteY48" fmla="*/ 191423 h 509681"/>
              <a:gd name="connsiteX49" fmla="*/ 137899 w 510715"/>
              <a:gd name="connsiteY49" fmla="*/ 232426 h 509681"/>
              <a:gd name="connsiteX50" fmla="*/ 122765 w 510715"/>
              <a:gd name="connsiteY50" fmla="*/ 182791 h 509681"/>
              <a:gd name="connsiteX51" fmla="*/ 178975 w 510715"/>
              <a:gd name="connsiteY51" fmla="*/ 165526 h 509681"/>
              <a:gd name="connsiteX52" fmla="*/ 256435 w 510715"/>
              <a:gd name="connsiteY52" fmla="*/ 159318 h 509681"/>
              <a:gd name="connsiteX53" fmla="*/ 303832 w 510715"/>
              <a:gd name="connsiteY53" fmla="*/ 161465 h 509681"/>
              <a:gd name="connsiteX54" fmla="*/ 333994 w 510715"/>
              <a:gd name="connsiteY54" fmla="*/ 200119 h 509681"/>
              <a:gd name="connsiteX55" fmla="*/ 364156 w 510715"/>
              <a:gd name="connsiteY55" fmla="*/ 253806 h 509681"/>
              <a:gd name="connsiteX56" fmla="*/ 333994 w 510715"/>
              <a:gd name="connsiteY56" fmla="*/ 305344 h 509681"/>
              <a:gd name="connsiteX57" fmla="*/ 303832 w 510715"/>
              <a:gd name="connsiteY57" fmla="*/ 343998 h 509681"/>
              <a:gd name="connsiteX58" fmla="*/ 256435 w 510715"/>
              <a:gd name="connsiteY58" fmla="*/ 348293 h 509681"/>
              <a:gd name="connsiteX59" fmla="*/ 206883 w 510715"/>
              <a:gd name="connsiteY59" fmla="*/ 343998 h 509681"/>
              <a:gd name="connsiteX60" fmla="*/ 176721 w 510715"/>
              <a:gd name="connsiteY60" fmla="*/ 305344 h 509681"/>
              <a:gd name="connsiteX61" fmla="*/ 146559 w 510715"/>
              <a:gd name="connsiteY61" fmla="*/ 253806 h 509681"/>
              <a:gd name="connsiteX62" fmla="*/ 176721 w 510715"/>
              <a:gd name="connsiteY62" fmla="*/ 200119 h 509681"/>
              <a:gd name="connsiteX63" fmla="*/ 206883 w 510715"/>
              <a:gd name="connsiteY63" fmla="*/ 161465 h 509681"/>
              <a:gd name="connsiteX64" fmla="*/ 256435 w 510715"/>
              <a:gd name="connsiteY64" fmla="*/ 159318 h 509681"/>
              <a:gd name="connsiteX65" fmla="*/ 256434 w 510715"/>
              <a:gd name="connsiteY65" fmla="*/ 114144 h 509681"/>
              <a:gd name="connsiteX66" fmla="*/ 286566 w 510715"/>
              <a:gd name="connsiteY66" fmla="*/ 142076 h 509681"/>
              <a:gd name="connsiteX67" fmla="*/ 256434 w 510715"/>
              <a:gd name="connsiteY67" fmla="*/ 142076 h 509681"/>
              <a:gd name="connsiteX68" fmla="*/ 224149 w 510715"/>
              <a:gd name="connsiteY68" fmla="*/ 142076 h 509681"/>
              <a:gd name="connsiteX69" fmla="*/ 256434 w 510715"/>
              <a:gd name="connsiteY69" fmla="*/ 114144 h 509681"/>
              <a:gd name="connsiteX70" fmla="*/ 336052 w 510715"/>
              <a:gd name="connsiteY70" fmla="*/ 79659 h 509681"/>
              <a:gd name="connsiteX71" fmla="*/ 366226 w 510715"/>
              <a:gd name="connsiteY71" fmla="*/ 88246 h 509681"/>
              <a:gd name="connsiteX72" fmla="*/ 389934 w 510715"/>
              <a:gd name="connsiteY72" fmla="*/ 165525 h 509681"/>
              <a:gd name="connsiteX73" fmla="*/ 312343 w 510715"/>
              <a:gd name="connsiteY73" fmla="*/ 144058 h 509681"/>
              <a:gd name="connsiteX74" fmla="*/ 271393 w 510715"/>
              <a:gd name="connsiteY74" fmla="*/ 105419 h 509681"/>
              <a:gd name="connsiteX75" fmla="*/ 336052 w 510715"/>
              <a:gd name="connsiteY75" fmla="*/ 79659 h 509681"/>
              <a:gd name="connsiteX76" fmla="*/ 174504 w 510715"/>
              <a:gd name="connsiteY76" fmla="*/ 79659 h 509681"/>
              <a:gd name="connsiteX77" fmla="*/ 238978 w 510715"/>
              <a:gd name="connsiteY77" fmla="*/ 105419 h 509681"/>
              <a:gd name="connsiteX78" fmla="*/ 198145 w 510715"/>
              <a:gd name="connsiteY78" fmla="*/ 144058 h 509681"/>
              <a:gd name="connsiteX79" fmla="*/ 120776 w 510715"/>
              <a:gd name="connsiteY79" fmla="*/ 165525 h 509681"/>
              <a:gd name="connsiteX80" fmla="*/ 144417 w 510715"/>
              <a:gd name="connsiteY80" fmla="*/ 88246 h 509681"/>
              <a:gd name="connsiteX81" fmla="*/ 174504 w 510715"/>
              <a:gd name="connsiteY81" fmla="*/ 79659 h 509681"/>
              <a:gd name="connsiteX82" fmla="*/ 174548 w 510715"/>
              <a:gd name="connsiteY82" fmla="*/ 62366 h 509681"/>
              <a:gd name="connsiteX83" fmla="*/ 135760 w 510715"/>
              <a:gd name="connsiteY83" fmla="*/ 73119 h 509681"/>
              <a:gd name="connsiteX84" fmla="*/ 103436 w 510715"/>
              <a:gd name="connsiteY84" fmla="*/ 172044 h 509681"/>
              <a:gd name="connsiteX85" fmla="*/ 38789 w 510715"/>
              <a:gd name="connsiteY85" fmla="*/ 253765 h 509681"/>
              <a:gd name="connsiteX86" fmla="*/ 103436 w 510715"/>
              <a:gd name="connsiteY86" fmla="*/ 335486 h 509681"/>
              <a:gd name="connsiteX87" fmla="*/ 135760 w 510715"/>
              <a:gd name="connsiteY87" fmla="*/ 434412 h 509681"/>
              <a:gd name="connsiteX88" fmla="*/ 174548 w 510715"/>
              <a:gd name="connsiteY88" fmla="*/ 445164 h 509681"/>
              <a:gd name="connsiteX89" fmla="*/ 256435 w 510715"/>
              <a:gd name="connsiteY89" fmla="*/ 412906 h 509681"/>
              <a:gd name="connsiteX90" fmla="*/ 336167 w 510715"/>
              <a:gd name="connsiteY90" fmla="*/ 445164 h 509681"/>
              <a:gd name="connsiteX91" fmla="*/ 374955 w 510715"/>
              <a:gd name="connsiteY91" fmla="*/ 434412 h 509681"/>
              <a:gd name="connsiteX92" fmla="*/ 407279 w 510715"/>
              <a:gd name="connsiteY92" fmla="*/ 335486 h 509681"/>
              <a:gd name="connsiteX93" fmla="*/ 471927 w 510715"/>
              <a:gd name="connsiteY93" fmla="*/ 253765 h 509681"/>
              <a:gd name="connsiteX94" fmla="*/ 407279 w 510715"/>
              <a:gd name="connsiteY94" fmla="*/ 172044 h 509681"/>
              <a:gd name="connsiteX95" fmla="*/ 374955 w 510715"/>
              <a:gd name="connsiteY95" fmla="*/ 73119 h 509681"/>
              <a:gd name="connsiteX96" fmla="*/ 336167 w 510715"/>
              <a:gd name="connsiteY96" fmla="*/ 62366 h 509681"/>
              <a:gd name="connsiteX97" fmla="*/ 256435 w 510715"/>
              <a:gd name="connsiteY97" fmla="*/ 92474 h 509681"/>
              <a:gd name="connsiteX98" fmla="*/ 174548 w 510715"/>
              <a:gd name="connsiteY98" fmla="*/ 62366 h 509681"/>
              <a:gd name="connsiteX99" fmla="*/ 256435 w 510715"/>
              <a:gd name="connsiteY99" fmla="*/ 0 h 509681"/>
              <a:gd name="connsiteX100" fmla="*/ 510715 w 510715"/>
              <a:gd name="connsiteY100" fmla="*/ 255916 h 509681"/>
              <a:gd name="connsiteX101" fmla="*/ 256435 w 510715"/>
              <a:gd name="connsiteY101" fmla="*/ 509681 h 509681"/>
              <a:gd name="connsiteX102" fmla="*/ 0 w 510715"/>
              <a:gd name="connsiteY102" fmla="*/ 255916 h 509681"/>
              <a:gd name="connsiteX103" fmla="*/ 256435 w 510715"/>
              <a:gd name="connsiteY103" fmla="*/ 0 h 50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510715" h="509681">
                <a:moveTo>
                  <a:pt x="224149" y="365536"/>
                </a:moveTo>
                <a:cubicBezTo>
                  <a:pt x="234911" y="365536"/>
                  <a:pt x="245672" y="365536"/>
                  <a:pt x="256434" y="365536"/>
                </a:cubicBezTo>
                <a:cubicBezTo>
                  <a:pt x="265043" y="365536"/>
                  <a:pt x="275804" y="365536"/>
                  <a:pt x="286566" y="365536"/>
                </a:cubicBezTo>
                <a:cubicBezTo>
                  <a:pt x="275804" y="374157"/>
                  <a:pt x="265043" y="382778"/>
                  <a:pt x="256434" y="391399"/>
                </a:cubicBezTo>
                <a:cubicBezTo>
                  <a:pt x="245672" y="382778"/>
                  <a:pt x="234911" y="374157"/>
                  <a:pt x="224149" y="365536"/>
                </a:cubicBezTo>
                <a:close/>
                <a:moveTo>
                  <a:pt x="389934" y="342086"/>
                </a:moveTo>
                <a:cubicBezTo>
                  <a:pt x="392089" y="378613"/>
                  <a:pt x="385623" y="406545"/>
                  <a:pt x="366226" y="419437"/>
                </a:cubicBezTo>
                <a:cubicBezTo>
                  <a:pt x="357604" y="423734"/>
                  <a:pt x="348983" y="425883"/>
                  <a:pt x="336052" y="425883"/>
                </a:cubicBezTo>
                <a:cubicBezTo>
                  <a:pt x="316654" y="425883"/>
                  <a:pt x="295101" y="417288"/>
                  <a:pt x="271393" y="402248"/>
                </a:cubicBezTo>
                <a:cubicBezTo>
                  <a:pt x="284325" y="391505"/>
                  <a:pt x="299412" y="376464"/>
                  <a:pt x="312343" y="361424"/>
                </a:cubicBezTo>
                <a:cubicBezTo>
                  <a:pt x="342517" y="357126"/>
                  <a:pt x="366226" y="350681"/>
                  <a:pt x="389934" y="342086"/>
                </a:cubicBezTo>
                <a:close/>
                <a:moveTo>
                  <a:pt x="120776" y="342086"/>
                </a:moveTo>
                <a:cubicBezTo>
                  <a:pt x="144417" y="350681"/>
                  <a:pt x="168057" y="357126"/>
                  <a:pt x="198145" y="361424"/>
                </a:cubicBezTo>
                <a:cubicBezTo>
                  <a:pt x="211039" y="376464"/>
                  <a:pt x="226083" y="391505"/>
                  <a:pt x="238978" y="402248"/>
                </a:cubicBezTo>
                <a:cubicBezTo>
                  <a:pt x="215338" y="417288"/>
                  <a:pt x="193846" y="425883"/>
                  <a:pt x="174504" y="425883"/>
                </a:cubicBezTo>
                <a:cubicBezTo>
                  <a:pt x="161610" y="425883"/>
                  <a:pt x="153013" y="423734"/>
                  <a:pt x="144417" y="419437"/>
                </a:cubicBezTo>
                <a:cubicBezTo>
                  <a:pt x="125074" y="406545"/>
                  <a:pt x="118627" y="378613"/>
                  <a:pt x="120776" y="342086"/>
                </a:cubicBezTo>
                <a:close/>
                <a:moveTo>
                  <a:pt x="372626" y="275186"/>
                </a:moveTo>
                <a:cubicBezTo>
                  <a:pt x="379081" y="292382"/>
                  <a:pt x="383385" y="307429"/>
                  <a:pt x="385537" y="324625"/>
                </a:cubicBezTo>
                <a:cubicBezTo>
                  <a:pt x="370474" y="331074"/>
                  <a:pt x="351108" y="337522"/>
                  <a:pt x="331741" y="339672"/>
                </a:cubicBezTo>
                <a:cubicBezTo>
                  <a:pt x="338197" y="333223"/>
                  <a:pt x="342500" y="324625"/>
                  <a:pt x="348956" y="316027"/>
                </a:cubicBezTo>
                <a:cubicBezTo>
                  <a:pt x="357563" y="303130"/>
                  <a:pt x="366170" y="288083"/>
                  <a:pt x="372626" y="275186"/>
                </a:cubicBezTo>
                <a:close/>
                <a:moveTo>
                  <a:pt x="137828" y="275186"/>
                </a:moveTo>
                <a:cubicBezTo>
                  <a:pt x="144325" y="288083"/>
                  <a:pt x="152987" y="303130"/>
                  <a:pt x="161650" y="316027"/>
                </a:cubicBezTo>
                <a:cubicBezTo>
                  <a:pt x="168147" y="324625"/>
                  <a:pt x="172478" y="333223"/>
                  <a:pt x="178975" y="339672"/>
                </a:cubicBezTo>
                <a:cubicBezTo>
                  <a:pt x="159484" y="337522"/>
                  <a:pt x="139994" y="331074"/>
                  <a:pt x="124834" y="324625"/>
                </a:cubicBezTo>
                <a:cubicBezTo>
                  <a:pt x="127000" y="307429"/>
                  <a:pt x="131331" y="292382"/>
                  <a:pt x="137828" y="275186"/>
                </a:cubicBezTo>
                <a:close/>
                <a:moveTo>
                  <a:pt x="256435" y="221594"/>
                </a:moveTo>
                <a:cubicBezTo>
                  <a:pt x="237045" y="221594"/>
                  <a:pt x="224118" y="236626"/>
                  <a:pt x="224118" y="253806"/>
                </a:cubicBezTo>
                <a:cubicBezTo>
                  <a:pt x="224118" y="270985"/>
                  <a:pt x="237045" y="286017"/>
                  <a:pt x="256435" y="286017"/>
                </a:cubicBezTo>
                <a:cubicBezTo>
                  <a:pt x="273670" y="286017"/>
                  <a:pt x="286597" y="270985"/>
                  <a:pt x="286597" y="253806"/>
                </a:cubicBezTo>
                <a:cubicBezTo>
                  <a:pt x="286597" y="236626"/>
                  <a:pt x="273670" y="221594"/>
                  <a:pt x="256435" y="221594"/>
                </a:cubicBezTo>
                <a:close/>
                <a:moveTo>
                  <a:pt x="402841" y="191389"/>
                </a:moveTo>
                <a:cubicBezTo>
                  <a:pt x="435131" y="208607"/>
                  <a:pt x="454505" y="230131"/>
                  <a:pt x="454505" y="253806"/>
                </a:cubicBezTo>
                <a:cubicBezTo>
                  <a:pt x="454505" y="277481"/>
                  <a:pt x="435131" y="299005"/>
                  <a:pt x="402841" y="316223"/>
                </a:cubicBezTo>
                <a:cubicBezTo>
                  <a:pt x="398536" y="296852"/>
                  <a:pt x="392078" y="275329"/>
                  <a:pt x="383467" y="253806"/>
                </a:cubicBezTo>
                <a:cubicBezTo>
                  <a:pt x="392078" y="232283"/>
                  <a:pt x="398536" y="210760"/>
                  <a:pt x="402841" y="191389"/>
                </a:cubicBezTo>
                <a:close/>
                <a:moveTo>
                  <a:pt x="107780" y="191389"/>
                </a:moveTo>
                <a:cubicBezTo>
                  <a:pt x="112106" y="210760"/>
                  <a:pt x="118596" y="232283"/>
                  <a:pt x="127248" y="253806"/>
                </a:cubicBezTo>
                <a:cubicBezTo>
                  <a:pt x="118596" y="275329"/>
                  <a:pt x="112106" y="296852"/>
                  <a:pt x="107780" y="316223"/>
                </a:cubicBezTo>
                <a:cubicBezTo>
                  <a:pt x="75333" y="299005"/>
                  <a:pt x="55865" y="277481"/>
                  <a:pt x="55865" y="253806"/>
                </a:cubicBezTo>
                <a:cubicBezTo>
                  <a:pt x="55865" y="230131"/>
                  <a:pt x="75333" y="208607"/>
                  <a:pt x="107780" y="191389"/>
                </a:cubicBezTo>
                <a:close/>
                <a:moveTo>
                  <a:pt x="331741" y="165526"/>
                </a:moveTo>
                <a:cubicBezTo>
                  <a:pt x="351198" y="169842"/>
                  <a:pt x="370656" y="176316"/>
                  <a:pt x="387951" y="182791"/>
                </a:cubicBezTo>
                <a:cubicBezTo>
                  <a:pt x="383627" y="197897"/>
                  <a:pt x="379303" y="215161"/>
                  <a:pt x="372818" y="232426"/>
                </a:cubicBezTo>
                <a:cubicBezTo>
                  <a:pt x="366332" y="217320"/>
                  <a:pt x="357684" y="204371"/>
                  <a:pt x="349036" y="191423"/>
                </a:cubicBezTo>
                <a:cubicBezTo>
                  <a:pt x="342551" y="182791"/>
                  <a:pt x="338227" y="174158"/>
                  <a:pt x="331741" y="165526"/>
                </a:cubicBezTo>
                <a:close/>
                <a:moveTo>
                  <a:pt x="178975" y="165526"/>
                </a:moveTo>
                <a:cubicBezTo>
                  <a:pt x="172489" y="174158"/>
                  <a:pt x="168165" y="182791"/>
                  <a:pt x="161680" y="191423"/>
                </a:cubicBezTo>
                <a:cubicBezTo>
                  <a:pt x="153032" y="204371"/>
                  <a:pt x="144384" y="217320"/>
                  <a:pt x="137899" y="232426"/>
                </a:cubicBezTo>
                <a:cubicBezTo>
                  <a:pt x="131413" y="215161"/>
                  <a:pt x="127089" y="197897"/>
                  <a:pt x="122765" y="182791"/>
                </a:cubicBezTo>
                <a:cubicBezTo>
                  <a:pt x="140060" y="176316"/>
                  <a:pt x="159518" y="169842"/>
                  <a:pt x="178975" y="165526"/>
                </a:cubicBezTo>
                <a:close/>
                <a:moveTo>
                  <a:pt x="256435" y="159318"/>
                </a:moveTo>
                <a:cubicBezTo>
                  <a:pt x="271516" y="159318"/>
                  <a:pt x="288751" y="159318"/>
                  <a:pt x="303832" y="161465"/>
                </a:cubicBezTo>
                <a:cubicBezTo>
                  <a:pt x="314604" y="174350"/>
                  <a:pt x="325376" y="187235"/>
                  <a:pt x="333994" y="200119"/>
                </a:cubicBezTo>
                <a:cubicBezTo>
                  <a:pt x="346921" y="219446"/>
                  <a:pt x="355538" y="236626"/>
                  <a:pt x="364156" y="253806"/>
                </a:cubicBezTo>
                <a:cubicBezTo>
                  <a:pt x="355538" y="270985"/>
                  <a:pt x="346921" y="288165"/>
                  <a:pt x="333994" y="305344"/>
                </a:cubicBezTo>
                <a:cubicBezTo>
                  <a:pt x="325376" y="320376"/>
                  <a:pt x="314604" y="333261"/>
                  <a:pt x="303832" y="343998"/>
                </a:cubicBezTo>
                <a:cubicBezTo>
                  <a:pt x="288751" y="346146"/>
                  <a:pt x="271516" y="348293"/>
                  <a:pt x="256435" y="348293"/>
                </a:cubicBezTo>
                <a:cubicBezTo>
                  <a:pt x="239199" y="348293"/>
                  <a:pt x="221964" y="346146"/>
                  <a:pt x="206883" y="343998"/>
                </a:cubicBezTo>
                <a:cubicBezTo>
                  <a:pt x="196111" y="333261"/>
                  <a:pt x="185339" y="320376"/>
                  <a:pt x="176721" y="305344"/>
                </a:cubicBezTo>
                <a:cubicBezTo>
                  <a:pt x="163794" y="288165"/>
                  <a:pt x="155177" y="270985"/>
                  <a:pt x="146559" y="253806"/>
                </a:cubicBezTo>
                <a:cubicBezTo>
                  <a:pt x="155177" y="236626"/>
                  <a:pt x="163794" y="219446"/>
                  <a:pt x="176721" y="200119"/>
                </a:cubicBezTo>
                <a:cubicBezTo>
                  <a:pt x="185339" y="187235"/>
                  <a:pt x="196111" y="174350"/>
                  <a:pt x="206883" y="161465"/>
                </a:cubicBezTo>
                <a:cubicBezTo>
                  <a:pt x="221964" y="159318"/>
                  <a:pt x="239199" y="159318"/>
                  <a:pt x="256435" y="159318"/>
                </a:cubicBezTo>
                <a:close/>
                <a:moveTo>
                  <a:pt x="256434" y="114144"/>
                </a:moveTo>
                <a:cubicBezTo>
                  <a:pt x="265043" y="122738"/>
                  <a:pt x="275804" y="131333"/>
                  <a:pt x="286566" y="142076"/>
                </a:cubicBezTo>
                <a:cubicBezTo>
                  <a:pt x="275804" y="142076"/>
                  <a:pt x="265043" y="142076"/>
                  <a:pt x="256434" y="142076"/>
                </a:cubicBezTo>
                <a:cubicBezTo>
                  <a:pt x="245672" y="142076"/>
                  <a:pt x="234911" y="142076"/>
                  <a:pt x="224149" y="142076"/>
                </a:cubicBezTo>
                <a:cubicBezTo>
                  <a:pt x="234911" y="131333"/>
                  <a:pt x="245672" y="122738"/>
                  <a:pt x="256434" y="114144"/>
                </a:cubicBezTo>
                <a:close/>
                <a:moveTo>
                  <a:pt x="336052" y="79659"/>
                </a:moveTo>
                <a:cubicBezTo>
                  <a:pt x="346828" y="79659"/>
                  <a:pt x="357604" y="83952"/>
                  <a:pt x="366226" y="88246"/>
                </a:cubicBezTo>
                <a:cubicBezTo>
                  <a:pt x="383468" y="101126"/>
                  <a:pt x="392089" y="126885"/>
                  <a:pt x="389934" y="165525"/>
                </a:cubicBezTo>
                <a:cubicBezTo>
                  <a:pt x="366226" y="154792"/>
                  <a:pt x="342517" y="148352"/>
                  <a:pt x="312343" y="144058"/>
                </a:cubicBezTo>
                <a:cubicBezTo>
                  <a:pt x="299412" y="129032"/>
                  <a:pt x="284325" y="116152"/>
                  <a:pt x="271393" y="105419"/>
                </a:cubicBezTo>
                <a:cubicBezTo>
                  <a:pt x="295101" y="88246"/>
                  <a:pt x="316654" y="79659"/>
                  <a:pt x="336052" y="79659"/>
                </a:cubicBezTo>
                <a:close/>
                <a:moveTo>
                  <a:pt x="174504" y="79659"/>
                </a:moveTo>
                <a:cubicBezTo>
                  <a:pt x="193846" y="79659"/>
                  <a:pt x="215338" y="88246"/>
                  <a:pt x="238978" y="105419"/>
                </a:cubicBezTo>
                <a:cubicBezTo>
                  <a:pt x="226083" y="116152"/>
                  <a:pt x="211039" y="129032"/>
                  <a:pt x="198145" y="144058"/>
                </a:cubicBezTo>
                <a:cubicBezTo>
                  <a:pt x="168057" y="148352"/>
                  <a:pt x="144417" y="154792"/>
                  <a:pt x="120776" y="165525"/>
                </a:cubicBezTo>
                <a:cubicBezTo>
                  <a:pt x="118627" y="126885"/>
                  <a:pt x="127224" y="101126"/>
                  <a:pt x="144417" y="88246"/>
                </a:cubicBezTo>
                <a:cubicBezTo>
                  <a:pt x="153013" y="83952"/>
                  <a:pt x="161610" y="79659"/>
                  <a:pt x="174504" y="79659"/>
                </a:cubicBezTo>
                <a:close/>
                <a:moveTo>
                  <a:pt x="174548" y="62366"/>
                </a:moveTo>
                <a:cubicBezTo>
                  <a:pt x="159464" y="62366"/>
                  <a:pt x="146534" y="66667"/>
                  <a:pt x="135760" y="73119"/>
                </a:cubicBezTo>
                <a:cubicBezTo>
                  <a:pt x="109901" y="90323"/>
                  <a:pt x="99126" y="124732"/>
                  <a:pt x="103436" y="172044"/>
                </a:cubicBezTo>
                <a:cubicBezTo>
                  <a:pt x="64648" y="193550"/>
                  <a:pt x="38789" y="221507"/>
                  <a:pt x="38789" y="253765"/>
                </a:cubicBezTo>
                <a:cubicBezTo>
                  <a:pt x="38789" y="286024"/>
                  <a:pt x="64648" y="313981"/>
                  <a:pt x="103436" y="335486"/>
                </a:cubicBezTo>
                <a:cubicBezTo>
                  <a:pt x="99126" y="378497"/>
                  <a:pt x="107746" y="415057"/>
                  <a:pt x="135760" y="434412"/>
                </a:cubicBezTo>
                <a:cubicBezTo>
                  <a:pt x="146534" y="440863"/>
                  <a:pt x="159464" y="445164"/>
                  <a:pt x="174548" y="445164"/>
                </a:cubicBezTo>
                <a:cubicBezTo>
                  <a:pt x="198252" y="445164"/>
                  <a:pt x="226266" y="432261"/>
                  <a:pt x="256435" y="412906"/>
                </a:cubicBezTo>
                <a:cubicBezTo>
                  <a:pt x="284449" y="432261"/>
                  <a:pt x="312463" y="445164"/>
                  <a:pt x="336167" y="445164"/>
                </a:cubicBezTo>
                <a:cubicBezTo>
                  <a:pt x="351251" y="445164"/>
                  <a:pt x="364181" y="440863"/>
                  <a:pt x="374955" y="434412"/>
                </a:cubicBezTo>
                <a:cubicBezTo>
                  <a:pt x="402969" y="415057"/>
                  <a:pt x="411589" y="378497"/>
                  <a:pt x="407279" y="335486"/>
                </a:cubicBezTo>
                <a:cubicBezTo>
                  <a:pt x="446068" y="313981"/>
                  <a:pt x="471927" y="286024"/>
                  <a:pt x="471927" y="253765"/>
                </a:cubicBezTo>
                <a:cubicBezTo>
                  <a:pt x="471927" y="221507"/>
                  <a:pt x="446068" y="193550"/>
                  <a:pt x="407279" y="172044"/>
                </a:cubicBezTo>
                <a:cubicBezTo>
                  <a:pt x="411589" y="124732"/>
                  <a:pt x="400814" y="90323"/>
                  <a:pt x="374955" y="73119"/>
                </a:cubicBezTo>
                <a:cubicBezTo>
                  <a:pt x="364181" y="66667"/>
                  <a:pt x="351251" y="62366"/>
                  <a:pt x="336167" y="62366"/>
                </a:cubicBezTo>
                <a:cubicBezTo>
                  <a:pt x="312463" y="62366"/>
                  <a:pt x="284449" y="73119"/>
                  <a:pt x="256435" y="92474"/>
                </a:cubicBezTo>
                <a:cubicBezTo>
                  <a:pt x="226266" y="73119"/>
                  <a:pt x="198252" y="62366"/>
                  <a:pt x="174548" y="62366"/>
                </a:cubicBezTo>
                <a:close/>
                <a:moveTo>
                  <a:pt x="256435" y="0"/>
                </a:moveTo>
                <a:cubicBezTo>
                  <a:pt x="396504" y="0"/>
                  <a:pt x="510715" y="113979"/>
                  <a:pt x="510715" y="255916"/>
                </a:cubicBezTo>
                <a:cubicBezTo>
                  <a:pt x="510715" y="395702"/>
                  <a:pt x="396504" y="509681"/>
                  <a:pt x="256435" y="509681"/>
                </a:cubicBezTo>
                <a:cubicBezTo>
                  <a:pt x="114211" y="509681"/>
                  <a:pt x="0" y="395702"/>
                  <a:pt x="0" y="255916"/>
                </a:cubicBezTo>
                <a:cubicBezTo>
                  <a:pt x="0" y="113979"/>
                  <a:pt x="114211" y="0"/>
                  <a:pt x="256435" y="0"/>
                </a:cubicBezTo>
                <a:close/>
              </a:path>
            </a:pathLst>
          </a:custGeom>
          <a:solidFill>
            <a:schemeClr val="accent4"/>
          </a:solidFill>
          <a:ln>
            <a:noFill/>
          </a:ln>
        </p:spPr>
      </p:sp>
      <p:sp>
        <p:nvSpPr>
          <p:cNvPr id="41" name="financial-chart_72334">
            <a:extLst>
              <a:ext uri="{FF2B5EF4-FFF2-40B4-BE49-F238E27FC236}">
                <a16:creationId xmlns:a16="http://schemas.microsoft.com/office/drawing/2014/main" id="{7697E829-4494-480A-BD11-B7F711023B45}"/>
              </a:ext>
            </a:extLst>
          </p:cNvPr>
          <p:cNvSpPr>
            <a:spLocks noChangeAspect="1"/>
          </p:cNvSpPr>
          <p:nvPr/>
        </p:nvSpPr>
        <p:spPr bwMode="auto">
          <a:xfrm>
            <a:off x="1401758" y="2703126"/>
            <a:ext cx="609685" cy="608696"/>
          </a:xfrm>
          <a:custGeom>
            <a:avLst/>
            <a:gdLst>
              <a:gd name="connsiteX0" fmla="*/ 282573 w 608697"/>
              <a:gd name="connsiteY0" fmla="*/ 19758 h 607710"/>
              <a:gd name="connsiteX1" fmla="*/ 282573 w 608697"/>
              <a:gd name="connsiteY1" fmla="*/ 294106 h 607710"/>
              <a:gd name="connsiteX2" fmla="*/ 314128 w 608697"/>
              <a:gd name="connsiteY2" fmla="*/ 325615 h 607710"/>
              <a:gd name="connsiteX3" fmla="*/ 588868 w 608697"/>
              <a:gd name="connsiteY3" fmla="*/ 325615 h 607710"/>
              <a:gd name="connsiteX4" fmla="*/ 294583 w 608697"/>
              <a:gd name="connsiteY4" fmla="*/ 607710 h 607710"/>
              <a:gd name="connsiteX5" fmla="*/ 0 w 608697"/>
              <a:gd name="connsiteY5" fmla="*/ 313622 h 607710"/>
              <a:gd name="connsiteX6" fmla="*/ 282573 w 608697"/>
              <a:gd name="connsiteY6" fmla="*/ 19758 h 607710"/>
              <a:gd name="connsiteX7" fmla="*/ 314157 w 608697"/>
              <a:gd name="connsiteY7" fmla="*/ 0 h 607710"/>
              <a:gd name="connsiteX8" fmla="*/ 608697 w 608697"/>
              <a:gd name="connsiteY8" fmla="*/ 294117 h 607710"/>
              <a:gd name="connsiteX9" fmla="*/ 314157 w 608697"/>
              <a:gd name="connsiteY9" fmla="*/ 294117 h 60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8697" h="607710">
                <a:moveTo>
                  <a:pt x="282573" y="19758"/>
                </a:moveTo>
                <a:lnTo>
                  <a:pt x="282573" y="294106"/>
                </a:lnTo>
                <a:cubicBezTo>
                  <a:pt x="282573" y="311537"/>
                  <a:pt x="296747" y="325615"/>
                  <a:pt x="314128" y="325615"/>
                </a:cubicBezTo>
                <a:lnTo>
                  <a:pt x="588868" y="325615"/>
                </a:lnTo>
                <a:cubicBezTo>
                  <a:pt x="582527" y="482492"/>
                  <a:pt x="453176" y="607710"/>
                  <a:pt x="294583" y="607710"/>
                </a:cubicBezTo>
                <a:cubicBezTo>
                  <a:pt x="131887" y="607710"/>
                  <a:pt x="0" y="476086"/>
                  <a:pt x="0" y="313622"/>
                </a:cubicBezTo>
                <a:cubicBezTo>
                  <a:pt x="0" y="155181"/>
                  <a:pt x="125472" y="26015"/>
                  <a:pt x="282573" y="19758"/>
                </a:cubicBezTo>
                <a:close/>
                <a:moveTo>
                  <a:pt x="314157" y="0"/>
                </a:moveTo>
                <a:cubicBezTo>
                  <a:pt x="476829" y="0"/>
                  <a:pt x="608697" y="131637"/>
                  <a:pt x="608697" y="294117"/>
                </a:cubicBezTo>
                <a:lnTo>
                  <a:pt x="314157" y="294117"/>
                </a:lnTo>
                <a:close/>
              </a:path>
            </a:pathLst>
          </a:custGeom>
          <a:solidFill>
            <a:schemeClr val="accent1"/>
          </a:solidFill>
          <a:ln>
            <a:noFill/>
          </a:ln>
        </p:spPr>
      </p:sp>
      <p:sp>
        <p:nvSpPr>
          <p:cNvPr id="42" name="world_52349">
            <a:extLst>
              <a:ext uri="{FF2B5EF4-FFF2-40B4-BE49-F238E27FC236}">
                <a16:creationId xmlns:a16="http://schemas.microsoft.com/office/drawing/2014/main" id="{A1D1108D-2B38-4F96-81D1-310D22A5711F}"/>
              </a:ext>
            </a:extLst>
          </p:cNvPr>
          <p:cNvSpPr>
            <a:spLocks noChangeAspect="1"/>
          </p:cNvSpPr>
          <p:nvPr/>
        </p:nvSpPr>
        <p:spPr bwMode="auto">
          <a:xfrm>
            <a:off x="5793320" y="1926641"/>
            <a:ext cx="609685" cy="60875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1409" h="600489">
                <a:moveTo>
                  <a:pt x="63148" y="143225"/>
                </a:moveTo>
                <a:lnTo>
                  <a:pt x="41620" y="160426"/>
                </a:lnTo>
                <a:lnTo>
                  <a:pt x="58843" y="171894"/>
                </a:lnTo>
                <a:lnTo>
                  <a:pt x="91853" y="171894"/>
                </a:lnTo>
                <a:lnTo>
                  <a:pt x="142085" y="163293"/>
                </a:lnTo>
                <a:lnTo>
                  <a:pt x="173659" y="214896"/>
                </a:lnTo>
                <a:lnTo>
                  <a:pt x="173659" y="262200"/>
                </a:lnTo>
                <a:lnTo>
                  <a:pt x="216715" y="320970"/>
                </a:lnTo>
                <a:lnTo>
                  <a:pt x="223891" y="320970"/>
                </a:lnTo>
                <a:lnTo>
                  <a:pt x="223891" y="299469"/>
                </a:lnTo>
                <a:lnTo>
                  <a:pt x="241113" y="335305"/>
                </a:lnTo>
                <a:lnTo>
                  <a:pt x="291345" y="345339"/>
                </a:lnTo>
                <a:lnTo>
                  <a:pt x="312873" y="368273"/>
                </a:lnTo>
                <a:lnTo>
                  <a:pt x="332966" y="374007"/>
                </a:lnTo>
                <a:lnTo>
                  <a:pt x="312873" y="417010"/>
                </a:lnTo>
                <a:lnTo>
                  <a:pt x="335836" y="457146"/>
                </a:lnTo>
                <a:cubicBezTo>
                  <a:pt x="335836" y="457146"/>
                  <a:pt x="348753" y="503016"/>
                  <a:pt x="348753" y="505883"/>
                </a:cubicBezTo>
                <a:cubicBezTo>
                  <a:pt x="348753" y="507316"/>
                  <a:pt x="335836" y="561786"/>
                  <a:pt x="335836" y="561786"/>
                </a:cubicBezTo>
                <a:lnTo>
                  <a:pt x="338707" y="597622"/>
                </a:lnTo>
                <a:cubicBezTo>
                  <a:pt x="325790" y="599056"/>
                  <a:pt x="312873" y="600489"/>
                  <a:pt x="299957" y="600489"/>
                </a:cubicBezTo>
                <a:cubicBezTo>
                  <a:pt x="134909" y="600489"/>
                  <a:pt x="0" y="465747"/>
                  <a:pt x="0" y="299469"/>
                </a:cubicBezTo>
                <a:cubicBezTo>
                  <a:pt x="0" y="244998"/>
                  <a:pt x="15787" y="193395"/>
                  <a:pt x="41620" y="148959"/>
                </a:cubicBezTo>
                <a:close/>
                <a:moveTo>
                  <a:pt x="367486" y="60233"/>
                </a:moveTo>
                <a:lnTo>
                  <a:pt x="394753" y="65966"/>
                </a:lnTo>
                <a:lnTo>
                  <a:pt x="419150" y="87465"/>
                </a:lnTo>
                <a:lnTo>
                  <a:pt x="426326" y="106098"/>
                </a:lnTo>
                <a:lnTo>
                  <a:pt x="432066" y="124731"/>
                </a:lnTo>
                <a:lnTo>
                  <a:pt x="469379" y="159130"/>
                </a:lnTo>
                <a:lnTo>
                  <a:pt x="479425" y="161996"/>
                </a:lnTo>
                <a:lnTo>
                  <a:pt x="493776" y="140497"/>
                </a:lnTo>
                <a:lnTo>
                  <a:pt x="541135" y="136197"/>
                </a:lnTo>
                <a:lnTo>
                  <a:pt x="549745" y="133331"/>
                </a:lnTo>
                <a:cubicBezTo>
                  <a:pt x="582753" y="180629"/>
                  <a:pt x="601409" y="237961"/>
                  <a:pt x="601409" y="299592"/>
                </a:cubicBezTo>
                <a:cubicBezTo>
                  <a:pt x="601409" y="441488"/>
                  <a:pt x="503822" y="560451"/>
                  <a:pt x="371791" y="591983"/>
                </a:cubicBezTo>
                <a:lnTo>
                  <a:pt x="376097" y="571917"/>
                </a:lnTo>
                <a:lnTo>
                  <a:pt x="427761" y="537518"/>
                </a:lnTo>
                <a:lnTo>
                  <a:pt x="442112" y="500253"/>
                </a:lnTo>
                <a:lnTo>
                  <a:pt x="477990" y="484486"/>
                </a:lnTo>
                <a:lnTo>
                  <a:pt x="510997" y="419988"/>
                </a:lnTo>
                <a:lnTo>
                  <a:pt x="459333" y="388456"/>
                </a:lnTo>
                <a:lnTo>
                  <a:pt x="432066" y="358357"/>
                </a:lnTo>
                <a:lnTo>
                  <a:pt x="416280" y="356924"/>
                </a:lnTo>
                <a:lnTo>
                  <a:pt x="384707" y="348324"/>
                </a:lnTo>
                <a:lnTo>
                  <a:pt x="356005" y="344024"/>
                </a:lnTo>
                <a:lnTo>
                  <a:pt x="333043" y="349757"/>
                </a:lnTo>
                <a:lnTo>
                  <a:pt x="317257" y="333991"/>
                </a:lnTo>
                <a:lnTo>
                  <a:pt x="302906" y="329691"/>
                </a:lnTo>
                <a:lnTo>
                  <a:pt x="304341" y="306759"/>
                </a:lnTo>
                <a:lnTo>
                  <a:pt x="285684" y="308192"/>
                </a:lnTo>
                <a:lnTo>
                  <a:pt x="275639" y="319658"/>
                </a:lnTo>
                <a:lnTo>
                  <a:pt x="269898" y="295292"/>
                </a:lnTo>
                <a:lnTo>
                  <a:pt x="294295" y="283826"/>
                </a:lnTo>
                <a:lnTo>
                  <a:pt x="317257" y="295292"/>
                </a:lnTo>
                <a:lnTo>
                  <a:pt x="330173" y="295292"/>
                </a:lnTo>
                <a:lnTo>
                  <a:pt x="335913" y="276660"/>
                </a:lnTo>
                <a:lnTo>
                  <a:pt x="371791" y="233661"/>
                </a:lnTo>
                <a:lnTo>
                  <a:pt x="420585" y="207862"/>
                </a:lnTo>
                <a:lnTo>
                  <a:pt x="449287" y="212162"/>
                </a:lnTo>
                <a:lnTo>
                  <a:pt x="452158" y="197829"/>
                </a:lnTo>
                <a:lnTo>
                  <a:pt x="416280" y="160563"/>
                </a:lnTo>
                <a:lnTo>
                  <a:pt x="403364" y="134764"/>
                </a:lnTo>
                <a:lnTo>
                  <a:pt x="383272" y="134764"/>
                </a:lnTo>
                <a:lnTo>
                  <a:pt x="371791" y="127598"/>
                </a:lnTo>
                <a:lnTo>
                  <a:pt x="344524" y="123298"/>
                </a:lnTo>
                <a:lnTo>
                  <a:pt x="338784" y="154830"/>
                </a:lnTo>
                <a:lnTo>
                  <a:pt x="307211" y="147664"/>
                </a:lnTo>
                <a:lnTo>
                  <a:pt x="304341" y="129031"/>
                </a:lnTo>
                <a:lnTo>
                  <a:pt x="328738" y="123298"/>
                </a:lnTo>
                <a:lnTo>
                  <a:pt x="337349" y="87465"/>
                </a:lnTo>
                <a:lnTo>
                  <a:pt x="361745" y="97498"/>
                </a:lnTo>
                <a:lnTo>
                  <a:pt x="361745" y="113265"/>
                </a:lnTo>
                <a:lnTo>
                  <a:pt x="380402" y="120431"/>
                </a:lnTo>
                <a:lnTo>
                  <a:pt x="391883" y="124731"/>
                </a:lnTo>
                <a:lnTo>
                  <a:pt x="407669" y="116131"/>
                </a:lnTo>
                <a:lnTo>
                  <a:pt x="393318" y="100365"/>
                </a:lnTo>
                <a:lnTo>
                  <a:pt x="366051" y="73133"/>
                </a:lnTo>
                <a:close/>
                <a:moveTo>
                  <a:pt x="222541" y="32978"/>
                </a:moveTo>
                <a:cubicBezTo>
                  <a:pt x="222541" y="35846"/>
                  <a:pt x="202448" y="48750"/>
                  <a:pt x="202448" y="48750"/>
                </a:cubicBezTo>
                <a:lnTo>
                  <a:pt x="222541" y="60221"/>
                </a:lnTo>
                <a:lnTo>
                  <a:pt x="262728" y="48750"/>
                </a:lnTo>
                <a:lnTo>
                  <a:pt x="254117" y="32978"/>
                </a:lnTo>
                <a:lnTo>
                  <a:pt x="235458" y="37280"/>
                </a:lnTo>
                <a:close/>
                <a:moveTo>
                  <a:pt x="344537" y="12904"/>
                </a:moveTo>
                <a:lnTo>
                  <a:pt x="312962" y="30110"/>
                </a:lnTo>
                <a:lnTo>
                  <a:pt x="295739" y="40147"/>
                </a:lnTo>
                <a:lnTo>
                  <a:pt x="308656" y="48750"/>
                </a:lnTo>
                <a:lnTo>
                  <a:pt x="335926" y="45883"/>
                </a:lnTo>
                <a:lnTo>
                  <a:pt x="363196" y="24375"/>
                </a:lnTo>
                <a:close/>
                <a:moveTo>
                  <a:pt x="300045" y="0"/>
                </a:moveTo>
                <a:cubicBezTo>
                  <a:pt x="345973" y="0"/>
                  <a:pt x="390465" y="10037"/>
                  <a:pt x="429217" y="28677"/>
                </a:cubicBezTo>
                <a:lnTo>
                  <a:pt x="417735" y="30110"/>
                </a:lnTo>
                <a:lnTo>
                  <a:pt x="389030" y="25809"/>
                </a:lnTo>
                <a:lnTo>
                  <a:pt x="367501" y="40147"/>
                </a:lnTo>
                <a:lnTo>
                  <a:pt x="353149" y="55919"/>
                </a:lnTo>
                <a:lnTo>
                  <a:pt x="298609" y="61655"/>
                </a:lnTo>
                <a:lnTo>
                  <a:pt x="277081" y="57353"/>
                </a:lnTo>
                <a:lnTo>
                  <a:pt x="261293" y="81728"/>
                </a:lnTo>
                <a:lnTo>
                  <a:pt x="218235" y="84596"/>
                </a:lnTo>
                <a:lnTo>
                  <a:pt x="189530" y="75993"/>
                </a:lnTo>
                <a:lnTo>
                  <a:pt x="165131" y="88897"/>
                </a:lnTo>
                <a:lnTo>
                  <a:pt x="112027" y="97500"/>
                </a:lnTo>
                <a:lnTo>
                  <a:pt x="68969" y="108971"/>
                </a:lnTo>
                <a:cubicBezTo>
                  <a:pt x="123509" y="43015"/>
                  <a:pt x="206753" y="0"/>
                  <a:pt x="300045" y="0"/>
                </a:cubicBezTo>
                <a:close/>
              </a:path>
            </a:pathLst>
          </a:custGeom>
          <a:solidFill>
            <a:schemeClr val="accent1"/>
          </a:solidFill>
          <a:ln>
            <a:noFill/>
          </a:ln>
        </p:spPr>
      </p:sp>
      <p:sp>
        <p:nvSpPr>
          <p:cNvPr id="43" name="tourist-information_64672">
            <a:extLst>
              <a:ext uri="{FF2B5EF4-FFF2-40B4-BE49-F238E27FC236}">
                <a16:creationId xmlns:a16="http://schemas.microsoft.com/office/drawing/2014/main" id="{6825C19C-3640-4214-8C2F-74D5E2495C88}"/>
              </a:ext>
            </a:extLst>
          </p:cNvPr>
          <p:cNvSpPr>
            <a:spLocks noChangeAspect="1"/>
          </p:cNvSpPr>
          <p:nvPr/>
        </p:nvSpPr>
        <p:spPr bwMode="auto">
          <a:xfrm>
            <a:off x="8112364" y="2333919"/>
            <a:ext cx="609684" cy="608730"/>
          </a:xfrm>
          <a:custGeom>
            <a:avLst/>
            <a:gdLst>
              <a:gd name="connsiteX0" fmla="*/ 284148 w 567225"/>
              <a:gd name="connsiteY0" fmla="*/ 251399 h 566337"/>
              <a:gd name="connsiteX1" fmla="*/ 247246 w 567225"/>
              <a:gd name="connsiteY1" fmla="*/ 286391 h 566337"/>
              <a:gd name="connsiteX2" fmla="*/ 247246 w 567225"/>
              <a:gd name="connsiteY2" fmla="*/ 409786 h 566337"/>
              <a:gd name="connsiteX3" fmla="*/ 284148 w 567225"/>
              <a:gd name="connsiteY3" fmla="*/ 444778 h 566337"/>
              <a:gd name="connsiteX4" fmla="*/ 321972 w 567225"/>
              <a:gd name="connsiteY4" fmla="*/ 409786 h 566337"/>
              <a:gd name="connsiteX5" fmla="*/ 321972 w 567225"/>
              <a:gd name="connsiteY5" fmla="*/ 286391 h 566337"/>
              <a:gd name="connsiteX6" fmla="*/ 284148 w 567225"/>
              <a:gd name="connsiteY6" fmla="*/ 251399 h 566337"/>
              <a:gd name="connsiteX7" fmla="*/ 284148 w 567225"/>
              <a:gd name="connsiteY7" fmla="*/ 129846 h 566337"/>
              <a:gd name="connsiteX8" fmla="*/ 238020 w 567225"/>
              <a:gd name="connsiteY8" fmla="*/ 176810 h 566337"/>
              <a:gd name="connsiteX9" fmla="*/ 284148 w 567225"/>
              <a:gd name="connsiteY9" fmla="*/ 222853 h 566337"/>
              <a:gd name="connsiteX10" fmla="*/ 330275 w 567225"/>
              <a:gd name="connsiteY10" fmla="*/ 176810 h 566337"/>
              <a:gd name="connsiteX11" fmla="*/ 284148 w 567225"/>
              <a:gd name="connsiteY11" fmla="*/ 129846 h 566337"/>
              <a:gd name="connsiteX12" fmla="*/ 284148 w 567225"/>
              <a:gd name="connsiteY12" fmla="*/ 81962 h 566337"/>
              <a:gd name="connsiteX13" fmla="*/ 485263 w 567225"/>
              <a:gd name="connsiteY13" fmla="*/ 283629 h 566337"/>
              <a:gd name="connsiteX14" fmla="*/ 284148 w 567225"/>
              <a:gd name="connsiteY14" fmla="*/ 484375 h 566337"/>
              <a:gd name="connsiteX15" fmla="*/ 82110 w 567225"/>
              <a:gd name="connsiteY15" fmla="*/ 283629 h 566337"/>
              <a:gd name="connsiteX16" fmla="*/ 284148 w 567225"/>
              <a:gd name="connsiteY16" fmla="*/ 81962 h 566337"/>
              <a:gd name="connsiteX17" fmla="*/ 284074 w 567225"/>
              <a:gd name="connsiteY17" fmla="*/ 45123 h 566337"/>
              <a:gd name="connsiteX18" fmla="*/ 45194 w 567225"/>
              <a:gd name="connsiteY18" fmla="*/ 283629 h 566337"/>
              <a:gd name="connsiteX19" fmla="*/ 284074 w 567225"/>
              <a:gd name="connsiteY19" fmla="*/ 521214 h 566337"/>
              <a:gd name="connsiteX20" fmla="*/ 522031 w 567225"/>
              <a:gd name="connsiteY20" fmla="*/ 283629 h 566337"/>
              <a:gd name="connsiteX21" fmla="*/ 284074 w 567225"/>
              <a:gd name="connsiteY21" fmla="*/ 45123 h 566337"/>
              <a:gd name="connsiteX22" fmla="*/ 284074 w 567225"/>
              <a:gd name="connsiteY22" fmla="*/ 0 h 566337"/>
              <a:gd name="connsiteX23" fmla="*/ 567225 w 567225"/>
              <a:gd name="connsiteY23" fmla="*/ 283629 h 566337"/>
              <a:gd name="connsiteX24" fmla="*/ 284074 w 567225"/>
              <a:gd name="connsiteY24" fmla="*/ 566337 h 566337"/>
              <a:gd name="connsiteX25" fmla="*/ 0 w 567225"/>
              <a:gd name="connsiteY25" fmla="*/ 283629 h 566337"/>
              <a:gd name="connsiteX26" fmla="*/ 284074 w 567225"/>
              <a:gd name="connsiteY26" fmla="*/ 0 h 5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7225" h="566337">
                <a:moveTo>
                  <a:pt x="284148" y="251399"/>
                </a:moveTo>
                <a:cubicBezTo>
                  <a:pt x="264774" y="251399"/>
                  <a:pt x="247246" y="267054"/>
                  <a:pt x="247246" y="286391"/>
                </a:cubicBezTo>
                <a:lnTo>
                  <a:pt x="247246" y="409786"/>
                </a:lnTo>
                <a:cubicBezTo>
                  <a:pt x="247246" y="429124"/>
                  <a:pt x="264774" y="444778"/>
                  <a:pt x="284148" y="444778"/>
                </a:cubicBezTo>
                <a:cubicBezTo>
                  <a:pt x="303521" y="444778"/>
                  <a:pt x="321972" y="429124"/>
                  <a:pt x="321972" y="409786"/>
                </a:cubicBezTo>
                <a:lnTo>
                  <a:pt x="321972" y="286391"/>
                </a:lnTo>
                <a:cubicBezTo>
                  <a:pt x="321972" y="267054"/>
                  <a:pt x="303521" y="251399"/>
                  <a:pt x="284148" y="251399"/>
                </a:cubicBezTo>
                <a:close/>
                <a:moveTo>
                  <a:pt x="284148" y="129846"/>
                </a:moveTo>
                <a:cubicBezTo>
                  <a:pt x="258316" y="129846"/>
                  <a:pt x="238020" y="151026"/>
                  <a:pt x="238020" y="176810"/>
                </a:cubicBezTo>
                <a:cubicBezTo>
                  <a:pt x="238020" y="201673"/>
                  <a:pt x="258316" y="222853"/>
                  <a:pt x="284148" y="222853"/>
                </a:cubicBezTo>
                <a:cubicBezTo>
                  <a:pt x="309057" y="222853"/>
                  <a:pt x="330275" y="201673"/>
                  <a:pt x="330275" y="176810"/>
                </a:cubicBezTo>
                <a:cubicBezTo>
                  <a:pt x="330275" y="151026"/>
                  <a:pt x="309057" y="129846"/>
                  <a:pt x="284148" y="129846"/>
                </a:cubicBezTo>
                <a:close/>
                <a:moveTo>
                  <a:pt x="284148" y="81962"/>
                </a:moveTo>
                <a:cubicBezTo>
                  <a:pt x="394853" y="81962"/>
                  <a:pt x="485263" y="172206"/>
                  <a:pt x="485263" y="283629"/>
                </a:cubicBezTo>
                <a:cubicBezTo>
                  <a:pt x="485263" y="394131"/>
                  <a:pt x="394853" y="484375"/>
                  <a:pt x="284148" y="484375"/>
                </a:cubicBezTo>
                <a:cubicBezTo>
                  <a:pt x="172520" y="484375"/>
                  <a:pt x="82110" y="394131"/>
                  <a:pt x="82110" y="283629"/>
                </a:cubicBezTo>
                <a:cubicBezTo>
                  <a:pt x="82110" y="172206"/>
                  <a:pt x="172520" y="81962"/>
                  <a:pt x="284148" y="81962"/>
                </a:cubicBezTo>
                <a:close/>
                <a:moveTo>
                  <a:pt x="284074" y="45123"/>
                </a:moveTo>
                <a:cubicBezTo>
                  <a:pt x="152182" y="45123"/>
                  <a:pt x="45194" y="151944"/>
                  <a:pt x="45194" y="283629"/>
                </a:cubicBezTo>
                <a:cubicBezTo>
                  <a:pt x="45194" y="414393"/>
                  <a:pt x="152182" y="521214"/>
                  <a:pt x="284074" y="521214"/>
                </a:cubicBezTo>
                <a:cubicBezTo>
                  <a:pt x="415043" y="521214"/>
                  <a:pt x="522031" y="414393"/>
                  <a:pt x="522031" y="283629"/>
                </a:cubicBezTo>
                <a:cubicBezTo>
                  <a:pt x="522031" y="151944"/>
                  <a:pt x="415043" y="45123"/>
                  <a:pt x="284074" y="45123"/>
                </a:cubicBezTo>
                <a:close/>
                <a:moveTo>
                  <a:pt x="284074" y="0"/>
                </a:moveTo>
                <a:cubicBezTo>
                  <a:pt x="440868" y="0"/>
                  <a:pt x="567225" y="127080"/>
                  <a:pt x="567225" y="283629"/>
                </a:cubicBezTo>
                <a:cubicBezTo>
                  <a:pt x="567225" y="440177"/>
                  <a:pt x="440868" y="566337"/>
                  <a:pt x="284074" y="566337"/>
                </a:cubicBezTo>
                <a:cubicBezTo>
                  <a:pt x="127280" y="566337"/>
                  <a:pt x="0" y="440177"/>
                  <a:pt x="0" y="283629"/>
                </a:cubicBezTo>
                <a:cubicBezTo>
                  <a:pt x="0" y="127080"/>
                  <a:pt x="127280" y="0"/>
                  <a:pt x="284074" y="0"/>
                </a:cubicBezTo>
                <a:close/>
              </a:path>
            </a:pathLst>
          </a:custGeom>
          <a:solidFill>
            <a:schemeClr val="accent4"/>
          </a:solidFill>
          <a:ln>
            <a:noFill/>
          </a:ln>
        </p:spPr>
      </p:sp>
      <p:sp>
        <p:nvSpPr>
          <p:cNvPr id="44" name="horizontal-scrolling_1042">
            <a:extLst>
              <a:ext uri="{FF2B5EF4-FFF2-40B4-BE49-F238E27FC236}">
                <a16:creationId xmlns:a16="http://schemas.microsoft.com/office/drawing/2014/main" id="{17FE4409-3F91-4D24-BC32-25003493A2D0}"/>
              </a:ext>
            </a:extLst>
          </p:cNvPr>
          <p:cNvSpPr>
            <a:spLocks noChangeAspect="1"/>
          </p:cNvSpPr>
          <p:nvPr/>
        </p:nvSpPr>
        <p:spPr bwMode="auto">
          <a:xfrm>
            <a:off x="10132777" y="2703126"/>
            <a:ext cx="609685" cy="608998"/>
          </a:xfrm>
          <a:custGeom>
            <a:avLst/>
            <a:gdLst>
              <a:gd name="T0" fmla="*/ 427 w 427"/>
              <a:gd name="T1" fmla="*/ 213 h 427"/>
              <a:gd name="T2" fmla="*/ 213 w 427"/>
              <a:gd name="T3" fmla="*/ 0 h 427"/>
              <a:gd name="T4" fmla="*/ 0 w 427"/>
              <a:gd name="T5" fmla="*/ 213 h 427"/>
              <a:gd name="T6" fmla="*/ 213 w 427"/>
              <a:gd name="T7" fmla="*/ 427 h 427"/>
              <a:gd name="T8" fmla="*/ 427 w 427"/>
              <a:gd name="T9" fmla="*/ 213 h 427"/>
              <a:gd name="T10" fmla="*/ 133 w 427"/>
              <a:gd name="T11" fmla="*/ 240 h 427"/>
              <a:gd name="T12" fmla="*/ 133 w 427"/>
              <a:gd name="T13" fmla="*/ 267 h 427"/>
              <a:gd name="T14" fmla="*/ 80 w 427"/>
              <a:gd name="T15" fmla="*/ 213 h 427"/>
              <a:gd name="T16" fmla="*/ 133 w 427"/>
              <a:gd name="T17" fmla="*/ 160 h 427"/>
              <a:gd name="T18" fmla="*/ 133 w 427"/>
              <a:gd name="T19" fmla="*/ 187 h 427"/>
              <a:gd name="T20" fmla="*/ 293 w 427"/>
              <a:gd name="T21" fmla="*/ 187 h 427"/>
              <a:gd name="T22" fmla="*/ 293 w 427"/>
              <a:gd name="T23" fmla="*/ 160 h 427"/>
              <a:gd name="T24" fmla="*/ 347 w 427"/>
              <a:gd name="T25" fmla="*/ 213 h 427"/>
              <a:gd name="T26" fmla="*/ 293 w 427"/>
              <a:gd name="T27" fmla="*/ 267 h 427"/>
              <a:gd name="T28" fmla="*/ 293 w 427"/>
              <a:gd name="T29" fmla="*/ 240 h 427"/>
              <a:gd name="T30" fmla="*/ 133 w 427"/>
              <a:gd name="T31" fmla="*/ 24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7" h="427">
                <a:moveTo>
                  <a:pt x="427" y="213"/>
                </a:moveTo>
                <a:cubicBezTo>
                  <a:pt x="427" y="96"/>
                  <a:pt x="331" y="0"/>
                  <a:pt x="213" y="0"/>
                </a:cubicBezTo>
                <a:cubicBezTo>
                  <a:pt x="96" y="0"/>
                  <a:pt x="0" y="96"/>
                  <a:pt x="0" y="213"/>
                </a:cubicBezTo>
                <a:cubicBezTo>
                  <a:pt x="0" y="331"/>
                  <a:pt x="96" y="427"/>
                  <a:pt x="213" y="427"/>
                </a:cubicBezTo>
                <a:cubicBezTo>
                  <a:pt x="331" y="427"/>
                  <a:pt x="427" y="331"/>
                  <a:pt x="427" y="213"/>
                </a:cubicBezTo>
                <a:close/>
                <a:moveTo>
                  <a:pt x="133" y="240"/>
                </a:moveTo>
                <a:lnTo>
                  <a:pt x="133" y="267"/>
                </a:lnTo>
                <a:lnTo>
                  <a:pt x="80" y="213"/>
                </a:lnTo>
                <a:lnTo>
                  <a:pt x="133" y="160"/>
                </a:lnTo>
                <a:lnTo>
                  <a:pt x="133" y="187"/>
                </a:lnTo>
                <a:lnTo>
                  <a:pt x="293" y="187"/>
                </a:lnTo>
                <a:lnTo>
                  <a:pt x="293" y="160"/>
                </a:lnTo>
                <a:lnTo>
                  <a:pt x="347" y="213"/>
                </a:lnTo>
                <a:lnTo>
                  <a:pt x="293" y="267"/>
                </a:lnTo>
                <a:lnTo>
                  <a:pt x="293" y="240"/>
                </a:lnTo>
                <a:lnTo>
                  <a:pt x="133" y="240"/>
                </a:lnTo>
                <a:close/>
              </a:path>
            </a:pathLst>
          </a:custGeom>
          <a:solidFill>
            <a:schemeClr val="accent1"/>
          </a:solidFill>
          <a:ln>
            <a:noFill/>
          </a:ln>
        </p:spPr>
      </p:sp>
      <p:sp>
        <p:nvSpPr>
          <p:cNvPr id="45" name="文本框 44">
            <a:extLst>
              <a:ext uri="{FF2B5EF4-FFF2-40B4-BE49-F238E27FC236}">
                <a16:creationId xmlns:a16="http://schemas.microsoft.com/office/drawing/2014/main" id="{CDEADC5B-768D-48A8-8D04-40E65ADF6DE9}"/>
              </a:ext>
            </a:extLst>
          </p:cNvPr>
          <p:cNvSpPr txBox="1"/>
          <p:nvPr/>
        </p:nvSpPr>
        <p:spPr>
          <a:xfrm>
            <a:off x="3063316" y="3307828"/>
            <a:ext cx="1479691" cy="1249188"/>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    </a:t>
            </a:r>
            <a:r>
              <a:rPr kumimoji="0" lang="zh-CN" altLang="en-US" sz="1600" b="1"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高性能</a:t>
            </a:r>
            <a:endParaRPr kumimoji="0" lang="en-US" altLang="zh-CN" sz="1600" b="1"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altLang="zh-CN"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预测时响应速度小于</a:t>
            </a:r>
            <a:r>
              <a:rPr kumimoji="0" lang="en-US" altLang="zh-CN"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1s</a:t>
            </a:r>
            <a:endParaRPr kumimoji="0" lang="zh-CN" altLang="en-US"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p:txBody>
      </p:sp>
    </p:spTree>
    <p:extLst>
      <p:ext uri="{BB962C8B-B14F-4D97-AF65-F5344CB8AC3E}">
        <p14:creationId xmlns:p14="http://schemas.microsoft.com/office/powerpoint/2010/main" val="476275075"/>
      </p:ext>
    </p:extLst>
  </p:cSld>
  <p:clrMapOvr>
    <a:masterClrMapping/>
  </p:clrMapOvr>
  <p:transition spd="med" advTm="439">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开发模型</a:t>
            </a:r>
          </a:p>
        </p:txBody>
      </p:sp>
      <p:sp>
        <p:nvSpPr>
          <p:cNvPr id="7" name="矩形 6">
            <a:extLst>
              <a:ext uri="{FF2B5EF4-FFF2-40B4-BE49-F238E27FC236}">
                <a16:creationId xmlns:a16="http://schemas.microsoft.com/office/drawing/2014/main" id="{3CE7E6D8-51BE-48E8-B57A-6F650EDCC35B}"/>
              </a:ext>
            </a:extLst>
          </p:cNvPr>
          <p:cNvSpPr/>
          <p:nvPr/>
        </p:nvSpPr>
        <p:spPr>
          <a:xfrm>
            <a:off x="849348" y="2250830"/>
            <a:ext cx="5164115" cy="31286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p:nvSpPr>
        <p:spPr>
          <a:xfrm>
            <a:off x="660400" y="2968516"/>
            <a:ext cx="10858499" cy="261257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2C7C22EC-4924-40A3-A11D-92541F8FCDFA}"/>
              </a:ext>
            </a:extLst>
          </p:cNvPr>
          <p:cNvSpPr txBox="1"/>
          <p:nvPr/>
        </p:nvSpPr>
        <p:spPr>
          <a:xfrm>
            <a:off x="6089649" y="1973222"/>
            <a:ext cx="5672854"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5400" b="1" spc="300" dirty="0">
                <a:solidFill>
                  <a:srgbClr val="006C39"/>
                </a:solidFill>
                <a:latin typeface="微软雅黑"/>
                <a:ea typeface="微软雅黑"/>
              </a:rPr>
              <a:t>敏捷模型</a:t>
            </a:r>
            <a:endParaRPr kumimoji="0" lang="zh-CN" altLang="en-US" sz="3200" b="0" i="0" u="none" strike="noStrike" kern="1200" cap="none" spc="300" normalizeH="0" baseline="0" noProof="0" dirty="0">
              <a:ln>
                <a:noFill/>
              </a:ln>
              <a:solidFill>
                <a:srgbClr val="006C39"/>
              </a:solidFill>
              <a:effectLst/>
              <a:uLnTx/>
              <a:uFillTx/>
              <a:latin typeface="微软雅黑"/>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4EB6D056-BA36-4095-8BCC-5DBB420ACAD9}"/>
              </a:ext>
            </a:extLst>
          </p:cNvPr>
          <p:cNvSpPr txBox="1"/>
          <p:nvPr/>
        </p:nvSpPr>
        <p:spPr>
          <a:xfrm>
            <a:off x="6320413" y="3215425"/>
            <a:ext cx="4891537" cy="2124812"/>
          </a:xfrm>
          <a:prstGeom prst="rect">
            <a:avLst/>
          </a:prstGeom>
          <a:noFill/>
        </p:spPr>
        <p:txBody>
          <a:bodyPr wrap="square" lIns="0" tIns="0" rIns="0" bIns="0" rtlCol="0">
            <a:spAutoFit/>
          </a:bodyPr>
          <a:lstStyle/>
          <a:p>
            <a:pPr marL="285750" lvl="0" indent="-285750" eaLnBrk="0" fontAlgn="base" hangingPunct="0">
              <a:lnSpc>
                <a:spcPct val="130000"/>
              </a:lnSpc>
              <a:spcBef>
                <a:spcPct val="0"/>
              </a:spcBef>
              <a:spcAft>
                <a:spcPct val="0"/>
              </a:spcAft>
              <a:buClr>
                <a:srgbClr val="006C39"/>
              </a:buClr>
              <a:buFont typeface="Arial" panose="020B0604020202020204" pitchFamily="34" charset="0"/>
              <a:buChar char="•"/>
            </a:pPr>
            <a:r>
              <a:rPr lang="zh-CN" altLang="en-US" spc="300" dirty="0">
                <a:solidFill>
                  <a:prstClr val="black">
                    <a:lumMod val="85000"/>
                    <a:lumOff val="15000"/>
                  </a:prstClr>
                </a:solidFill>
                <a:latin typeface="Century Gothic" panose="020B0502020202020204" pitchFamily="34" charset="0"/>
                <a:ea typeface="微软雅黑" panose="020B0503020204020204" pitchFamily="34" charset="-122"/>
              </a:rPr>
              <a:t>在敏捷模型中，软件开发不再是线性的</a:t>
            </a:r>
            <a:r>
              <a:rPr lang="en-US" altLang="zh-CN" spc="300" dirty="0">
                <a:solidFill>
                  <a:prstClr val="black">
                    <a:lumMod val="85000"/>
                    <a:lumOff val="15000"/>
                  </a:prstClr>
                </a:solidFill>
                <a:latin typeface="Century Gothic" panose="020B0502020202020204" pitchFamily="34" charset="0"/>
                <a:ea typeface="微软雅黑" panose="020B0503020204020204" pitchFamily="34" charset="-122"/>
              </a:rPr>
              <a:t>,</a:t>
            </a:r>
            <a:r>
              <a:rPr lang="zh-CN" altLang="en-US" spc="300" dirty="0">
                <a:solidFill>
                  <a:prstClr val="black">
                    <a:lumMod val="85000"/>
                    <a:lumOff val="15000"/>
                  </a:prstClr>
                </a:solidFill>
                <a:latin typeface="Century Gothic" panose="020B0502020202020204" pitchFamily="34" charset="0"/>
                <a:ea typeface="微软雅黑" panose="020B0503020204020204" pitchFamily="34" charset="-122"/>
              </a:rPr>
              <a:t>开发的同时也会进行测试工作。</a:t>
            </a:r>
            <a:endParaRPr lang="en-US" altLang="zh-CN" spc="300" dirty="0">
              <a:solidFill>
                <a:prstClr val="black">
                  <a:lumMod val="85000"/>
                  <a:lumOff val="15000"/>
                </a:prstClr>
              </a:solidFill>
              <a:latin typeface="Century Gothic" panose="020B0502020202020204" pitchFamily="34" charset="0"/>
              <a:ea typeface="微软雅黑" panose="020B0503020204020204" pitchFamily="34" charset="-122"/>
            </a:endParaRPr>
          </a:p>
          <a:p>
            <a:pPr marL="285750" lvl="0" indent="-285750" eaLnBrk="0" fontAlgn="base" hangingPunct="0">
              <a:lnSpc>
                <a:spcPct val="130000"/>
              </a:lnSpc>
              <a:spcBef>
                <a:spcPct val="0"/>
              </a:spcBef>
              <a:spcAft>
                <a:spcPct val="0"/>
              </a:spcAft>
              <a:buClr>
                <a:srgbClr val="006C39"/>
              </a:buClr>
              <a:buFont typeface="Arial" panose="020B0604020202020204" pitchFamily="34" charset="0"/>
              <a:buChar char="•"/>
            </a:pPr>
            <a:r>
              <a:rPr lang="zh-CN" altLang="en-US" spc="300" dirty="0">
                <a:solidFill>
                  <a:prstClr val="black">
                    <a:lumMod val="85000"/>
                    <a:lumOff val="15000"/>
                  </a:prstClr>
                </a:solidFill>
                <a:latin typeface="Century Gothic" panose="020B0502020202020204" pitchFamily="34" charset="0"/>
                <a:ea typeface="微软雅黑" panose="020B0503020204020204" pitchFamily="34" charset="-122"/>
              </a:rPr>
              <a:t>在开发过程中，通过面对面交流、快速迭代来保证能够迅速地应对需求变更。</a:t>
            </a:r>
            <a:endParaRPr lang="en-US" altLang="zh-CN" spc="300" dirty="0">
              <a:solidFill>
                <a:prstClr val="black">
                  <a:lumMod val="85000"/>
                  <a:lumOff val="15000"/>
                </a:prstClr>
              </a:solidFill>
              <a:latin typeface="Century Gothic" panose="020B0502020202020204" pitchFamily="34" charset="0"/>
              <a:ea typeface="微软雅黑" panose="020B0503020204020204" pitchFamily="34" charset="-122"/>
            </a:endParaRPr>
          </a:p>
          <a:p>
            <a:pPr marL="285750" lvl="0" indent="-285750" eaLnBrk="0" fontAlgn="base" hangingPunct="0">
              <a:lnSpc>
                <a:spcPct val="130000"/>
              </a:lnSpc>
              <a:spcBef>
                <a:spcPct val="0"/>
              </a:spcBef>
              <a:spcAft>
                <a:spcPct val="0"/>
              </a:spcAft>
              <a:buClr>
                <a:srgbClr val="006C39"/>
              </a:buClr>
              <a:buFont typeface="Arial" panose="020B0604020202020204" pitchFamily="34" charset="0"/>
              <a:buChar char="•"/>
            </a:pPr>
            <a:r>
              <a:rPr lang="zh-CN" altLang="en-US" spc="300" dirty="0">
                <a:solidFill>
                  <a:prstClr val="black">
                    <a:lumMod val="85000"/>
                    <a:lumOff val="15000"/>
                  </a:prstClr>
                </a:solidFill>
                <a:latin typeface="Century Gothic" panose="020B0502020202020204" pitchFamily="34" charset="0"/>
                <a:ea typeface="微软雅黑" panose="020B0503020204020204" pitchFamily="34" charset="-122"/>
              </a:rPr>
              <a:t>同时一直保证软件的可用性，防止因时间不足而导致软件无法投入使用。</a:t>
            </a:r>
            <a:endParaRPr kumimoji="0" lang="en-US" altLang="zh-CN" sz="18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endParaRPr>
          </a:p>
        </p:txBody>
      </p:sp>
      <p:pic>
        <p:nvPicPr>
          <p:cNvPr id="2" name="图片 1">
            <a:extLst>
              <a:ext uri="{FF2B5EF4-FFF2-40B4-BE49-F238E27FC236}">
                <a16:creationId xmlns:a16="http://schemas.microsoft.com/office/drawing/2014/main" id="{404D2C06-D716-4BC2-9B7B-1CE6E4DC8611}"/>
              </a:ext>
            </a:extLst>
          </p:cNvPr>
          <p:cNvPicPr>
            <a:picLocks noChangeAspect="1"/>
          </p:cNvPicPr>
          <p:nvPr/>
        </p:nvPicPr>
        <p:blipFill>
          <a:blip r:embed="rId2"/>
          <a:stretch>
            <a:fillRect/>
          </a:stretch>
        </p:blipFill>
        <p:spPr>
          <a:xfrm>
            <a:off x="1078401" y="2489169"/>
            <a:ext cx="4706007" cy="2724530"/>
          </a:xfrm>
          <a:prstGeom prst="rect">
            <a:avLst/>
          </a:prstGeom>
        </p:spPr>
      </p:pic>
    </p:spTree>
    <p:extLst>
      <p:ext uri="{BB962C8B-B14F-4D97-AF65-F5344CB8AC3E}">
        <p14:creationId xmlns:p14="http://schemas.microsoft.com/office/powerpoint/2010/main" val="1386374736"/>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AA782-7166-43F9-962E-E8A84B1934A0}"/>
              </a:ext>
            </a:extLst>
          </p:cNvPr>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03</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7" name="文本框 6">
            <a:extLst>
              <a:ext uri="{FF2B5EF4-FFF2-40B4-BE49-F238E27FC236}">
                <a16:creationId xmlns:a16="http://schemas.microsoft.com/office/drawing/2014/main" id="{C646537D-7E47-4B9F-B532-AD200E213B24}"/>
              </a:ext>
            </a:extLst>
          </p:cNvPr>
          <p:cNvSpPr txBox="1"/>
          <p:nvPr/>
        </p:nvSpPr>
        <p:spPr>
          <a:xfrm>
            <a:off x="5550367" y="2400894"/>
            <a:ext cx="3724096"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4000" b="1" spc="600" dirty="0">
                <a:solidFill>
                  <a:prstClr val="black"/>
                </a:solidFill>
                <a:latin typeface="Century Gothic" panose="020B0502020202020204" pitchFamily="34" charset="0"/>
                <a:ea typeface="微软雅黑" panose="020B0503020204020204" pitchFamily="34" charset="-122"/>
              </a:rPr>
              <a:t>软件开发模型</a:t>
            </a:r>
            <a:endParaRPr kumimoji="0" lang="zh-CN" altLang="en-US" sz="4000" b="1" i="0" u="none" strike="noStrike" kern="1200" cap="none" spc="6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文本框 7">
            <a:extLst>
              <a:ext uri="{FF2B5EF4-FFF2-40B4-BE49-F238E27FC236}">
                <a16:creationId xmlns:a16="http://schemas.microsoft.com/office/drawing/2014/main" id="{C0BCE660-462C-42D1-B7D6-846700805A3F}"/>
              </a:ext>
            </a:extLst>
          </p:cNvPr>
          <p:cNvSpPr txBox="1"/>
          <p:nvPr/>
        </p:nvSpPr>
        <p:spPr>
          <a:xfrm>
            <a:off x="5550367" y="3775625"/>
            <a:ext cx="1366080" cy="523220"/>
          </a:xfrm>
          <a:prstGeom prst="rect">
            <a:avLst/>
          </a:prstGeom>
          <a:noFill/>
        </p:spPr>
        <p:txBody>
          <a:bodyPr wrap="none" rtlCol="0">
            <a:spAutoFit/>
          </a:bodyPr>
          <a:lstStyle/>
          <a:p>
            <a:pPr lvl="0" eaLnBrk="0" fontAlgn="base" hangingPunct="0">
              <a:spcBef>
                <a:spcPct val="0"/>
              </a:spcBef>
              <a:spcAft>
                <a:spcPct val="0"/>
              </a:spcAft>
            </a:pPr>
            <a:r>
              <a:rPr lang="en-US" altLang="zh-CN" sz="2800" spc="100" dirty="0">
                <a:solidFill>
                  <a:prstClr val="white">
                    <a:lumMod val="75000"/>
                  </a:prstClr>
                </a:solidFill>
                <a:latin typeface="Century Gothic" panose="020B0502020202020204" pitchFamily="34" charset="0"/>
                <a:ea typeface="微软雅黑" panose="020B0503020204020204" pitchFamily="34" charset="-122"/>
              </a:rPr>
              <a:t>Model</a:t>
            </a:r>
            <a:endParaRPr kumimoji="0" lang="zh-CN" altLang="en-US" sz="2800" b="0" i="0" u="none" strike="noStrike" kern="1200" cap="none" spc="100" normalizeH="0" baseline="0" noProof="0" dirty="0">
              <a:ln>
                <a:noFill/>
              </a:ln>
              <a:solidFill>
                <a:prstClr val="white">
                  <a:lumMod val="75000"/>
                </a:prstClr>
              </a:solidFill>
              <a:effectLst/>
              <a:uLnTx/>
              <a:uFillTx/>
              <a:latin typeface="Century Gothic" panose="020B0502020202020204" pitchFamily="34" charset="0"/>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1B6F541E-B87E-4A95-B60E-7035BF308E17}"/>
              </a:ext>
            </a:extLst>
          </p:cNvPr>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F12246C-75E2-4D58-B0D6-1A4AE1F1978B}"/>
              </a:ext>
            </a:extLst>
          </p:cNvPr>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19" name="组合 18">
            <a:extLst>
              <a:ext uri="{FF2B5EF4-FFF2-40B4-BE49-F238E27FC236}">
                <a16:creationId xmlns:a16="http://schemas.microsoft.com/office/drawing/2014/main" id="{1E414B75-D140-4E03-B375-68221EAF31A8}"/>
              </a:ext>
            </a:extLst>
          </p:cNvPr>
          <p:cNvGrpSpPr/>
          <p:nvPr/>
        </p:nvGrpSpPr>
        <p:grpSpPr>
          <a:xfrm>
            <a:off x="10467218" y="5850000"/>
            <a:ext cx="1052654" cy="108000"/>
            <a:chOff x="10467218" y="6126091"/>
            <a:chExt cx="1052654" cy="108000"/>
          </a:xfrm>
        </p:grpSpPr>
        <p:sp>
          <p:nvSpPr>
            <p:cNvPr id="20" name="椭圆 19">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椭圆 20">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2" name="椭圆 21">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3" name="椭圆 22">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4" name="椭圆 23">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13" name="椭圆 12">
            <a:extLst>
              <a:ext uri="{FF2B5EF4-FFF2-40B4-BE49-F238E27FC236}">
                <a16:creationId xmlns:a16="http://schemas.microsoft.com/office/drawing/2014/main" id="{F8528C5A-DEE1-4598-81B1-7BA7043947AE}"/>
              </a:ext>
            </a:extLst>
          </p:cNvPr>
          <p:cNvSpPr/>
          <p:nvPr/>
        </p:nvSpPr>
        <p:spPr>
          <a:xfrm>
            <a:off x="11648036" y="5850000"/>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2247848283"/>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6AE9ADA-862D-41EB-9968-E0DE3B4277C7}"/>
              </a:ext>
            </a:extLst>
          </p:cNvPr>
          <p:cNvPicPr>
            <a:picLocks noChangeAspect="1"/>
          </p:cNvPicPr>
          <p:nvPr/>
        </p:nvPicPr>
        <p:blipFill>
          <a:blip r:embed="rId3"/>
          <a:stretch>
            <a:fillRect/>
          </a:stretch>
        </p:blipFill>
        <p:spPr>
          <a:xfrm>
            <a:off x="-407590" y="0"/>
            <a:ext cx="8521534" cy="6858000"/>
          </a:xfrm>
          <a:prstGeom prst="rect">
            <a:avLst/>
          </a:prstGeom>
        </p:spPr>
      </p:pic>
      <p:grpSp>
        <p:nvGrpSpPr>
          <p:cNvPr id="4" name="组合 3">
            <a:extLst>
              <a:ext uri="{FF2B5EF4-FFF2-40B4-BE49-F238E27FC236}">
                <a16:creationId xmlns:a16="http://schemas.microsoft.com/office/drawing/2014/main" id="{357E787E-EF3D-4B37-B5C7-ACFA996695BA}"/>
              </a:ext>
            </a:extLst>
          </p:cNvPr>
          <p:cNvGrpSpPr/>
          <p:nvPr/>
        </p:nvGrpSpPr>
        <p:grpSpPr>
          <a:xfrm>
            <a:off x="4772573" y="1130300"/>
            <a:ext cx="7338786" cy="2036618"/>
            <a:chOff x="4512800" y="1028700"/>
            <a:chExt cx="7338786" cy="2036618"/>
          </a:xfrm>
        </p:grpSpPr>
        <p:sp>
          <p:nvSpPr>
            <p:cNvPr id="8" name="矩形 7">
              <a:extLst>
                <a:ext uri="{FF2B5EF4-FFF2-40B4-BE49-F238E27FC236}">
                  <a16:creationId xmlns:a16="http://schemas.microsoft.com/office/drawing/2014/main" id="{CA37852C-25CD-4C9B-8647-C23C26D85983}"/>
                </a:ext>
              </a:extLst>
            </p:cNvPr>
            <p:cNvSpPr/>
            <p:nvPr/>
          </p:nvSpPr>
          <p:spPr>
            <a:xfrm>
              <a:off x="4512800" y="1028700"/>
              <a:ext cx="7338786" cy="2036618"/>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6C39"/>
                </a:solidFill>
                <a:effectLst/>
                <a:uLnTx/>
                <a:uFillTx/>
                <a:latin typeface="Arial"/>
                <a:ea typeface="微软雅黑"/>
                <a:cs typeface="+mn-cs"/>
              </a:endParaRPr>
            </a:p>
          </p:txBody>
        </p:sp>
        <p:sp>
          <p:nvSpPr>
            <p:cNvPr id="9" name="标题 1"/>
            <p:cNvSpPr txBox="1">
              <a:spLocks/>
            </p:cNvSpPr>
            <p:nvPr/>
          </p:nvSpPr>
          <p:spPr>
            <a:xfrm>
              <a:off x="5004078" y="1526968"/>
              <a:ext cx="6428799" cy="663575"/>
            </a:xfrm>
            <a:prstGeom prst="rect">
              <a:avLst/>
            </a:prstGeom>
            <a:noFill/>
          </p:spPr>
          <p:txBody>
            <a:bodyPr vert="horz" lIns="0" tIns="0" rIns="0" bIns="0" rtlCol="0" anchor="ctr">
              <a:normAutofit fontScale="92500"/>
            </a:bodyPr>
            <a:lstStyle>
              <a:lvl1pPr algn="l" defTabSz="914400" rtl="0" eaLnBrk="1" latinLnBrk="0" hangingPunct="1">
                <a:lnSpc>
                  <a:spcPct val="90000"/>
                </a:lnSpc>
                <a:spcBef>
                  <a:spcPct val="0"/>
                </a:spcBef>
                <a:buNone/>
                <a:defRPr sz="4400" kern="1200" spc="300">
                  <a:solidFill>
                    <a:schemeClr val="accent1"/>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1" i="0" u="none" strike="noStrike" kern="1200" cap="none" spc="300" normalizeH="0" baseline="0" noProof="0" dirty="0">
                  <a:ln>
                    <a:noFill/>
                  </a:ln>
                  <a:solidFill>
                    <a:srgbClr val="006C39"/>
                  </a:solidFill>
                  <a:effectLst/>
                  <a:uLnTx/>
                  <a:uFillTx/>
                  <a:latin typeface="Arial Black"/>
                  <a:ea typeface="微软雅黑" panose="020B0503020204020204" pitchFamily="34" charset="-122"/>
                  <a:cs typeface="+mj-cs"/>
                </a:rPr>
                <a:t>项目管理工具：</a:t>
              </a:r>
              <a:r>
                <a:rPr kumimoji="0" lang="en-US" altLang="zh-CN" sz="4400" b="1" i="0" u="none" strike="noStrike" kern="1200" cap="none" spc="300" normalizeH="0" baseline="0" noProof="0" dirty="0">
                  <a:ln>
                    <a:noFill/>
                  </a:ln>
                  <a:solidFill>
                    <a:srgbClr val="006C39"/>
                  </a:solidFill>
                  <a:effectLst/>
                  <a:uLnTx/>
                  <a:uFillTx/>
                  <a:latin typeface="Arial Black"/>
                  <a:ea typeface="微软雅黑" panose="020B0503020204020204" pitchFamily="34" charset="-122"/>
                  <a:cs typeface="+mj-cs"/>
                </a:rPr>
                <a:t>Project</a:t>
              </a:r>
              <a:endParaRPr kumimoji="0" lang="zh-CN" altLang="en-US" sz="4400" b="1" i="0" u="none" strike="noStrike" kern="1200" cap="none" spc="300" normalizeH="0" baseline="0" noProof="0" dirty="0">
                <a:ln>
                  <a:noFill/>
                </a:ln>
                <a:solidFill>
                  <a:srgbClr val="006C39"/>
                </a:solidFill>
                <a:effectLst/>
                <a:uLnTx/>
                <a:uFillTx/>
                <a:latin typeface="Arial Black"/>
                <a:ea typeface="微软雅黑" panose="020B0503020204020204" pitchFamily="34" charset="-122"/>
                <a:cs typeface="+mj-cs"/>
              </a:endParaRPr>
            </a:p>
          </p:txBody>
        </p:sp>
        <p:sp>
          <p:nvSpPr>
            <p:cNvPr id="10" name="文本框">
              <a:extLst>
                <a:ext uri="{FF2B5EF4-FFF2-40B4-BE49-F238E27FC236}">
                  <a16:creationId xmlns:a16="http://schemas.microsoft.com/office/drawing/2014/main" id="{1DA08249-D432-4C82-8026-0891E491D811}"/>
                </a:ext>
              </a:extLst>
            </p:cNvPr>
            <p:cNvSpPr txBox="1"/>
            <p:nvPr/>
          </p:nvSpPr>
          <p:spPr>
            <a:xfrm>
              <a:off x="5004078" y="2126626"/>
              <a:ext cx="6299201" cy="760721"/>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项目经理使用</a:t>
              </a:r>
              <a:r>
                <a:rPr kumimoji="0" lang="en-US" altLang="zh-CN" sz="20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Project</a:t>
              </a:r>
              <a:r>
                <a:rPr kumimoji="0" lang="zh-CN" altLang="en-US" sz="20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来发展计划、为任务分配资源、跟踪进度、管理预算和分析工作量。</a:t>
              </a:r>
              <a:endParaRPr kumimoji="0" lang="en-US" altLang="zh-CN" sz="20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endParaRPr>
            </a:p>
          </p:txBody>
        </p:sp>
      </p:grpSp>
    </p:spTree>
    <p:extLst>
      <p:ext uri="{BB962C8B-B14F-4D97-AF65-F5344CB8AC3E}">
        <p14:creationId xmlns:p14="http://schemas.microsoft.com/office/powerpoint/2010/main" val="1441663181"/>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相关报表</a:t>
            </a:r>
            <a:r>
              <a:rPr lang="en-US" altLang="zh-CN" dirty="0"/>
              <a:t>-</a:t>
            </a:r>
            <a:r>
              <a:rPr lang="zh-CN" altLang="en-US" dirty="0"/>
              <a:t>甘特图</a:t>
            </a:r>
          </a:p>
        </p:txBody>
      </p:sp>
      <p:pic>
        <p:nvPicPr>
          <p:cNvPr id="3" name="图片 2">
            <a:extLst>
              <a:ext uri="{FF2B5EF4-FFF2-40B4-BE49-F238E27FC236}">
                <a16:creationId xmlns:a16="http://schemas.microsoft.com/office/drawing/2014/main" id="{B1CDCF5C-5254-4E27-ABAA-FC8C8B0BCAB1}"/>
              </a:ext>
            </a:extLst>
          </p:cNvPr>
          <p:cNvPicPr>
            <a:picLocks noChangeAspect="1"/>
          </p:cNvPicPr>
          <p:nvPr/>
        </p:nvPicPr>
        <p:blipFill>
          <a:blip r:embed="rId2"/>
          <a:stretch>
            <a:fillRect/>
          </a:stretch>
        </p:blipFill>
        <p:spPr>
          <a:xfrm>
            <a:off x="2248309" y="888023"/>
            <a:ext cx="8010144" cy="5829300"/>
          </a:xfrm>
          <a:prstGeom prst="rect">
            <a:avLst/>
          </a:prstGeom>
        </p:spPr>
      </p:pic>
    </p:spTree>
    <p:extLst>
      <p:ext uri="{BB962C8B-B14F-4D97-AF65-F5344CB8AC3E}">
        <p14:creationId xmlns:p14="http://schemas.microsoft.com/office/powerpoint/2010/main" val="2584371320"/>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ACF8F241-5884-4324-89EB-7E7DD690368F}"/>
              </a:ext>
            </a:extLst>
          </p:cNvPr>
          <p:cNvGrpSpPr/>
          <p:nvPr/>
        </p:nvGrpSpPr>
        <p:grpSpPr>
          <a:xfrm>
            <a:off x="5271139" y="1028700"/>
            <a:ext cx="1774845" cy="1259572"/>
            <a:chOff x="5576876" y="540040"/>
            <a:chExt cx="1774845" cy="1259572"/>
          </a:xfrm>
        </p:grpSpPr>
        <p:sp>
          <p:nvSpPr>
            <p:cNvPr id="29" name="文本框 28">
              <a:extLst>
                <a:ext uri="{FF2B5EF4-FFF2-40B4-BE49-F238E27FC236}">
                  <a16:creationId xmlns:a16="http://schemas.microsoft.com/office/drawing/2014/main" id="{0EEA7B62-6DE3-4A1F-98CB-5688CB126664}"/>
                </a:ext>
              </a:extLst>
            </p:cNvPr>
            <p:cNvSpPr txBox="1"/>
            <p:nvPr/>
          </p:nvSpPr>
          <p:spPr>
            <a:xfrm>
              <a:off x="5576876" y="540040"/>
              <a:ext cx="886781" cy="76944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01</a:t>
              </a:r>
              <a:endParaRPr kumimoji="0" lang="zh-CN" altLang="en-US"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80996A2D-6F8F-4BDB-BF80-2CAAC8837696}"/>
                </a:ext>
              </a:extLst>
            </p:cNvPr>
            <p:cNvSpPr txBox="1"/>
            <p:nvPr/>
          </p:nvSpPr>
          <p:spPr>
            <a:xfrm>
              <a:off x="5576876" y="977361"/>
              <a:ext cx="1774845"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rPr>
                <a:t>执行情况</a:t>
              </a:r>
            </a:p>
          </p:txBody>
        </p:sp>
        <p:sp>
          <p:nvSpPr>
            <p:cNvPr id="11" name="文本框 10">
              <a:extLst>
                <a:ext uri="{FF2B5EF4-FFF2-40B4-BE49-F238E27FC236}">
                  <a16:creationId xmlns:a16="http://schemas.microsoft.com/office/drawing/2014/main" id="{65C4962F-6E74-4D33-A990-EC2DE600EA63}"/>
                </a:ext>
              </a:extLst>
            </p:cNvPr>
            <p:cNvSpPr txBox="1"/>
            <p:nvPr/>
          </p:nvSpPr>
          <p:spPr>
            <a:xfrm>
              <a:off x="5576876" y="1461058"/>
              <a:ext cx="1019831" cy="338554"/>
            </a:xfrm>
            <a:prstGeom prst="rect">
              <a:avLst/>
            </a:prstGeom>
            <a:noFill/>
          </p:spPr>
          <p:txBody>
            <a:bodyPr wrap="none" rtlCol="0">
              <a:spAutoFit/>
            </a:bodyPr>
            <a:lstStyle/>
            <a:p>
              <a:pPr lvl="0" eaLnBrk="0" fontAlgn="base" hangingPunct="0">
                <a:spcBef>
                  <a:spcPct val="0"/>
                </a:spcBef>
                <a:spcAft>
                  <a:spcPct val="0"/>
                </a:spcAft>
              </a:pPr>
              <a:r>
                <a:rPr lang="en-US" altLang="zh-CN" sz="1600" spc="100" dirty="0">
                  <a:solidFill>
                    <a:prstClr val="white">
                      <a:lumMod val="75000"/>
                    </a:prstClr>
                  </a:solidFill>
                  <a:latin typeface="Century Gothic" panose="020B0502020202020204" pitchFamily="34" charset="0"/>
                  <a:ea typeface="微软雅黑" panose="020B0503020204020204" pitchFamily="34" charset="-122"/>
                </a:rPr>
                <a:t>Process</a:t>
              </a:r>
              <a:endParaRPr lang="zh-CN" altLang="en-US" sz="1600" spc="100" dirty="0">
                <a:solidFill>
                  <a:prstClr val="white">
                    <a:lumMod val="75000"/>
                  </a:prstClr>
                </a:solidFill>
                <a:latin typeface="Century Gothic" panose="020B0502020202020204" pitchFamily="34" charset="0"/>
                <a:ea typeface="微软雅黑" panose="020B0503020204020204" pitchFamily="34" charset="-122"/>
              </a:endParaRPr>
            </a:p>
          </p:txBody>
        </p:sp>
      </p:grpSp>
      <p:grpSp>
        <p:nvGrpSpPr>
          <p:cNvPr id="35" name="组合 34">
            <a:extLst>
              <a:ext uri="{FF2B5EF4-FFF2-40B4-BE49-F238E27FC236}">
                <a16:creationId xmlns:a16="http://schemas.microsoft.com/office/drawing/2014/main" id="{8BF7F901-DF5A-4293-9310-3AD065F94474}"/>
              </a:ext>
            </a:extLst>
          </p:cNvPr>
          <p:cNvGrpSpPr/>
          <p:nvPr/>
        </p:nvGrpSpPr>
        <p:grpSpPr>
          <a:xfrm>
            <a:off x="8398684" y="1028700"/>
            <a:ext cx="2172390" cy="1505793"/>
            <a:chOff x="8704421" y="540040"/>
            <a:chExt cx="2172390" cy="1505793"/>
          </a:xfrm>
        </p:grpSpPr>
        <p:sp>
          <p:nvSpPr>
            <p:cNvPr id="30" name="文本框 29">
              <a:extLst>
                <a:ext uri="{FF2B5EF4-FFF2-40B4-BE49-F238E27FC236}">
                  <a16:creationId xmlns:a16="http://schemas.microsoft.com/office/drawing/2014/main" id="{DCFA5364-3A41-4843-879E-64A20F8880BC}"/>
                </a:ext>
              </a:extLst>
            </p:cNvPr>
            <p:cNvSpPr txBox="1"/>
            <p:nvPr/>
          </p:nvSpPr>
          <p:spPr>
            <a:xfrm>
              <a:off x="8704421" y="540040"/>
              <a:ext cx="886781" cy="76944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02</a:t>
              </a:r>
              <a:endParaRPr kumimoji="0" lang="zh-CN" altLang="en-US"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14" name="文本框 13">
              <a:extLst>
                <a:ext uri="{FF2B5EF4-FFF2-40B4-BE49-F238E27FC236}">
                  <a16:creationId xmlns:a16="http://schemas.microsoft.com/office/drawing/2014/main" id="{DDA6CF73-DA4A-4F91-ADB9-614D5D71F726}"/>
                </a:ext>
              </a:extLst>
            </p:cNvPr>
            <p:cNvSpPr txBox="1"/>
            <p:nvPr/>
          </p:nvSpPr>
          <p:spPr>
            <a:xfrm>
              <a:off x="8704421" y="977361"/>
              <a:ext cx="2172390"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800" b="1" spc="300" dirty="0">
                  <a:solidFill>
                    <a:prstClr val="black"/>
                  </a:solidFill>
                  <a:latin typeface="Century Gothic" panose="020B0502020202020204" pitchFamily="34" charset="0"/>
                  <a:ea typeface="微软雅黑" panose="020B0503020204020204" pitchFamily="34" charset="-122"/>
                </a:rPr>
                <a:t>遇到的困难</a:t>
              </a:r>
              <a:endParaRPr kumimoji="0" lang="zh-CN" altLang="en-US" sz="2800" b="1" i="0" u="none" strike="noStrike" kern="1200" cap="none" spc="3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6082351F-1B65-48DD-9108-E84F967FFB4E}"/>
                </a:ext>
              </a:extLst>
            </p:cNvPr>
            <p:cNvSpPr txBox="1"/>
            <p:nvPr/>
          </p:nvSpPr>
          <p:spPr>
            <a:xfrm>
              <a:off x="8704421" y="1461058"/>
              <a:ext cx="1192955" cy="584775"/>
            </a:xfrm>
            <a:prstGeom prst="rect">
              <a:avLst/>
            </a:prstGeom>
            <a:noFill/>
          </p:spPr>
          <p:txBody>
            <a:bodyPr wrap="none" rtlCol="0">
              <a:spAutoFit/>
            </a:bodyPr>
            <a:lstStyle/>
            <a:p>
              <a:pPr lvl="0" eaLnBrk="0" fontAlgn="base" hangingPunct="0">
                <a:spcBef>
                  <a:spcPct val="0"/>
                </a:spcBef>
                <a:spcAft>
                  <a:spcPct val="0"/>
                </a:spcAft>
              </a:pPr>
              <a:r>
                <a:rPr lang="en-US" altLang="zh-CN" sz="1600" spc="100" dirty="0">
                  <a:solidFill>
                    <a:prstClr val="white">
                      <a:lumMod val="75000"/>
                    </a:prstClr>
                  </a:solidFill>
                  <a:latin typeface="Century Gothic" panose="020B0502020202020204" pitchFamily="34" charset="0"/>
                  <a:ea typeface="微软雅黑" panose="020B0503020204020204" pitchFamily="34" charset="-122"/>
                </a:rPr>
                <a:t>Problems</a:t>
              </a:r>
              <a:endParaRPr lang="zh-CN" altLang="en-US" sz="1600" spc="100" dirty="0">
                <a:solidFill>
                  <a:prstClr val="white">
                    <a:lumMod val="75000"/>
                  </a:prstClr>
                </a:solidFill>
                <a:latin typeface="Century Gothic" panose="020B0502020202020204" pitchFamily="34" charset="0"/>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100" normalizeH="0" baseline="0" noProof="0" dirty="0">
                <a:ln>
                  <a:noFill/>
                </a:ln>
                <a:solidFill>
                  <a:prstClr val="white">
                    <a:lumMod val="75000"/>
                  </a:prstClr>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a:extLst>
              <a:ext uri="{FF2B5EF4-FFF2-40B4-BE49-F238E27FC236}">
                <a16:creationId xmlns:a16="http://schemas.microsoft.com/office/drawing/2014/main" id="{62DFE6BA-3D47-4F07-9A95-637A58BE9F57}"/>
              </a:ext>
            </a:extLst>
          </p:cNvPr>
          <p:cNvGrpSpPr/>
          <p:nvPr/>
        </p:nvGrpSpPr>
        <p:grpSpPr>
          <a:xfrm>
            <a:off x="5271139" y="2719407"/>
            <a:ext cx="2569934" cy="1229030"/>
            <a:chOff x="5576876" y="2230747"/>
            <a:chExt cx="2569934" cy="1229030"/>
          </a:xfrm>
        </p:grpSpPr>
        <p:sp>
          <p:nvSpPr>
            <p:cNvPr id="31" name="文本框 30">
              <a:extLst>
                <a:ext uri="{FF2B5EF4-FFF2-40B4-BE49-F238E27FC236}">
                  <a16:creationId xmlns:a16="http://schemas.microsoft.com/office/drawing/2014/main" id="{0A2FB66B-F71F-467D-8748-17184692B485}"/>
                </a:ext>
              </a:extLst>
            </p:cNvPr>
            <p:cNvSpPr txBox="1"/>
            <p:nvPr/>
          </p:nvSpPr>
          <p:spPr>
            <a:xfrm>
              <a:off x="5576876" y="2230747"/>
              <a:ext cx="886781" cy="76944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03</a:t>
              </a:r>
              <a:endParaRPr kumimoji="0" lang="zh-CN" altLang="en-US"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1B270E33-DDE9-4852-A0E5-284E9F13F239}"/>
                </a:ext>
              </a:extLst>
            </p:cNvPr>
            <p:cNvSpPr txBox="1"/>
            <p:nvPr/>
          </p:nvSpPr>
          <p:spPr>
            <a:xfrm>
              <a:off x="5576876" y="2637526"/>
              <a:ext cx="2569934"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800" b="1" spc="300" dirty="0">
                  <a:solidFill>
                    <a:prstClr val="black"/>
                  </a:solidFill>
                  <a:latin typeface="Century Gothic" panose="020B0502020202020204" pitchFamily="34" charset="0"/>
                  <a:ea typeface="微软雅黑" panose="020B0503020204020204" pitchFamily="34" charset="-122"/>
                </a:rPr>
                <a:t>软件开发模型</a:t>
              </a:r>
              <a:endParaRPr kumimoji="0" lang="zh-CN" altLang="en-US" sz="2800" b="1" i="0" u="none" strike="noStrike" kern="1200" cap="none" spc="3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1B561C36-7754-4C53-BB0B-5109A0378F6F}"/>
                </a:ext>
              </a:extLst>
            </p:cNvPr>
            <p:cNvSpPr txBox="1"/>
            <p:nvPr/>
          </p:nvSpPr>
          <p:spPr>
            <a:xfrm>
              <a:off x="5576876" y="3121223"/>
              <a:ext cx="888385" cy="338554"/>
            </a:xfrm>
            <a:prstGeom prst="rect">
              <a:avLst/>
            </a:prstGeom>
            <a:noFill/>
          </p:spPr>
          <p:txBody>
            <a:bodyPr wrap="none" rtlCol="0">
              <a:spAutoFit/>
            </a:bodyPr>
            <a:lstStyle/>
            <a:p>
              <a:pPr lvl="0" eaLnBrk="0" fontAlgn="base" hangingPunct="0">
                <a:spcBef>
                  <a:spcPct val="0"/>
                </a:spcBef>
                <a:spcAft>
                  <a:spcPct val="0"/>
                </a:spcAft>
              </a:pPr>
              <a:r>
                <a:rPr lang="en-US" altLang="zh-CN" sz="1600" spc="100" dirty="0">
                  <a:solidFill>
                    <a:prstClr val="white">
                      <a:lumMod val="75000"/>
                    </a:prstClr>
                  </a:solidFill>
                  <a:latin typeface="Century Gothic" panose="020B0502020202020204" pitchFamily="34" charset="0"/>
                  <a:ea typeface="微软雅黑" panose="020B0503020204020204" pitchFamily="34" charset="-122"/>
                </a:rPr>
                <a:t>Model</a:t>
              </a:r>
              <a:endParaRPr lang="zh-CN" altLang="en-US" sz="1600" spc="100" dirty="0">
                <a:solidFill>
                  <a:prstClr val="white">
                    <a:lumMod val="75000"/>
                  </a:prstClr>
                </a:solidFill>
                <a:latin typeface="Century Gothic" panose="020B0502020202020204" pitchFamily="34" charset="0"/>
                <a:ea typeface="微软雅黑" panose="020B0503020204020204" pitchFamily="34" charset="-122"/>
              </a:endParaRPr>
            </a:p>
          </p:txBody>
        </p:sp>
      </p:grpSp>
      <p:grpSp>
        <p:nvGrpSpPr>
          <p:cNvPr id="36" name="组合 35">
            <a:extLst>
              <a:ext uri="{FF2B5EF4-FFF2-40B4-BE49-F238E27FC236}">
                <a16:creationId xmlns:a16="http://schemas.microsoft.com/office/drawing/2014/main" id="{6985D56C-BA9C-4F8A-8189-6443C7F98C92}"/>
              </a:ext>
            </a:extLst>
          </p:cNvPr>
          <p:cNvGrpSpPr/>
          <p:nvPr/>
        </p:nvGrpSpPr>
        <p:grpSpPr>
          <a:xfrm>
            <a:off x="8398684" y="2719407"/>
            <a:ext cx="2569934" cy="1229030"/>
            <a:chOff x="8704421" y="2230747"/>
            <a:chExt cx="2569934" cy="1229030"/>
          </a:xfrm>
        </p:grpSpPr>
        <p:sp>
          <p:nvSpPr>
            <p:cNvPr id="32" name="文本框 31">
              <a:extLst>
                <a:ext uri="{FF2B5EF4-FFF2-40B4-BE49-F238E27FC236}">
                  <a16:creationId xmlns:a16="http://schemas.microsoft.com/office/drawing/2014/main" id="{78A655AE-AE37-4E3A-B732-D8D9F3C56C85}"/>
                </a:ext>
              </a:extLst>
            </p:cNvPr>
            <p:cNvSpPr txBox="1"/>
            <p:nvPr/>
          </p:nvSpPr>
          <p:spPr>
            <a:xfrm>
              <a:off x="8704421" y="2230747"/>
              <a:ext cx="886781" cy="76944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04</a:t>
              </a:r>
              <a:endParaRPr kumimoji="0" lang="zh-CN" altLang="en-US"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EF3DC2D5-346C-4F45-BFE7-9A51CF890A14}"/>
                </a:ext>
              </a:extLst>
            </p:cNvPr>
            <p:cNvSpPr txBox="1"/>
            <p:nvPr/>
          </p:nvSpPr>
          <p:spPr>
            <a:xfrm>
              <a:off x="8704421" y="2637526"/>
              <a:ext cx="2569934"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rPr>
                <a:t>软件过程工具</a:t>
              </a:r>
            </a:p>
          </p:txBody>
        </p:sp>
        <p:sp>
          <p:nvSpPr>
            <p:cNvPr id="21" name="文本框 20">
              <a:extLst>
                <a:ext uri="{FF2B5EF4-FFF2-40B4-BE49-F238E27FC236}">
                  <a16:creationId xmlns:a16="http://schemas.microsoft.com/office/drawing/2014/main" id="{179D15BD-0703-466F-A5B1-443852795E2B}"/>
                </a:ext>
              </a:extLst>
            </p:cNvPr>
            <p:cNvSpPr txBox="1"/>
            <p:nvPr/>
          </p:nvSpPr>
          <p:spPr>
            <a:xfrm>
              <a:off x="8704421" y="3121223"/>
              <a:ext cx="728084" cy="338554"/>
            </a:xfrm>
            <a:prstGeom prst="rect">
              <a:avLst/>
            </a:prstGeom>
            <a:noFill/>
          </p:spPr>
          <p:txBody>
            <a:bodyPr wrap="none" rtlCol="0">
              <a:spAutoFit/>
            </a:bodyPr>
            <a:lstStyle/>
            <a:p>
              <a:pPr lvl="0" eaLnBrk="0" fontAlgn="base" hangingPunct="0">
                <a:spcBef>
                  <a:spcPct val="0"/>
                </a:spcBef>
                <a:spcAft>
                  <a:spcPct val="0"/>
                </a:spcAft>
              </a:pPr>
              <a:r>
                <a:rPr lang="en-US" altLang="zh-CN" sz="1600" spc="100" dirty="0">
                  <a:solidFill>
                    <a:prstClr val="white">
                      <a:lumMod val="75000"/>
                    </a:prstClr>
                  </a:solidFill>
                  <a:latin typeface="Century Gothic" panose="020B0502020202020204" pitchFamily="34" charset="0"/>
                  <a:ea typeface="微软雅黑" panose="020B0503020204020204" pitchFamily="34" charset="-122"/>
                </a:rPr>
                <a:t>Tools</a:t>
              </a:r>
              <a:endParaRPr lang="zh-CN" altLang="en-US" sz="1600" spc="100" dirty="0">
                <a:solidFill>
                  <a:prstClr val="white">
                    <a:lumMod val="75000"/>
                  </a:prstClr>
                </a:solidFill>
                <a:latin typeface="Century Gothic" panose="020B0502020202020204" pitchFamily="34" charset="0"/>
                <a:ea typeface="微软雅黑" panose="020B0503020204020204" pitchFamily="34" charset="-122"/>
              </a:endParaRPr>
            </a:p>
          </p:txBody>
        </p:sp>
      </p:grpSp>
      <p:grpSp>
        <p:nvGrpSpPr>
          <p:cNvPr id="38" name="组合 37">
            <a:extLst>
              <a:ext uri="{FF2B5EF4-FFF2-40B4-BE49-F238E27FC236}">
                <a16:creationId xmlns:a16="http://schemas.microsoft.com/office/drawing/2014/main" id="{3D1B27E5-D377-47E9-A59B-0D2AB876D87A}"/>
              </a:ext>
            </a:extLst>
          </p:cNvPr>
          <p:cNvGrpSpPr/>
          <p:nvPr/>
        </p:nvGrpSpPr>
        <p:grpSpPr>
          <a:xfrm>
            <a:off x="5271139" y="4366570"/>
            <a:ext cx="2172390" cy="1242032"/>
            <a:chOff x="5576876" y="3877910"/>
            <a:chExt cx="2172390" cy="1242032"/>
          </a:xfrm>
        </p:grpSpPr>
        <p:sp>
          <p:nvSpPr>
            <p:cNvPr id="33" name="文本框 32">
              <a:extLst>
                <a:ext uri="{FF2B5EF4-FFF2-40B4-BE49-F238E27FC236}">
                  <a16:creationId xmlns:a16="http://schemas.microsoft.com/office/drawing/2014/main" id="{14D09A40-F534-4BFE-9684-433DE001B6FC}"/>
                </a:ext>
              </a:extLst>
            </p:cNvPr>
            <p:cNvSpPr txBox="1"/>
            <p:nvPr/>
          </p:nvSpPr>
          <p:spPr>
            <a:xfrm>
              <a:off x="5576876" y="3877910"/>
              <a:ext cx="886781" cy="76944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05</a:t>
              </a:r>
              <a:endParaRPr kumimoji="0" lang="zh-CN" altLang="en-US"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23" name="文本框 22">
              <a:extLst>
                <a:ext uri="{FF2B5EF4-FFF2-40B4-BE49-F238E27FC236}">
                  <a16:creationId xmlns:a16="http://schemas.microsoft.com/office/drawing/2014/main" id="{86F88C9D-4FCB-4CCD-8515-7A3A500E6840}"/>
                </a:ext>
              </a:extLst>
            </p:cNvPr>
            <p:cNvSpPr txBox="1"/>
            <p:nvPr/>
          </p:nvSpPr>
          <p:spPr>
            <a:xfrm>
              <a:off x="5576876" y="4297691"/>
              <a:ext cx="2172390"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rPr>
                <a:t>遇到的困难</a:t>
              </a:r>
            </a:p>
          </p:txBody>
        </p:sp>
        <p:sp>
          <p:nvSpPr>
            <p:cNvPr id="24" name="文本框 23">
              <a:extLst>
                <a:ext uri="{FF2B5EF4-FFF2-40B4-BE49-F238E27FC236}">
                  <a16:creationId xmlns:a16="http://schemas.microsoft.com/office/drawing/2014/main" id="{E15BBEA2-328D-4661-B08C-2E7D5E4DE5CB}"/>
                </a:ext>
              </a:extLst>
            </p:cNvPr>
            <p:cNvSpPr txBox="1"/>
            <p:nvPr/>
          </p:nvSpPr>
          <p:spPr>
            <a:xfrm>
              <a:off x="5576876" y="4781388"/>
              <a:ext cx="1192955" cy="338554"/>
            </a:xfrm>
            <a:prstGeom prst="rect">
              <a:avLst/>
            </a:prstGeom>
            <a:noFill/>
          </p:spPr>
          <p:txBody>
            <a:bodyPr wrap="none" rtlCol="0">
              <a:spAutoFit/>
            </a:bodyPr>
            <a:lstStyle/>
            <a:p>
              <a:pPr lvl="0" eaLnBrk="0" fontAlgn="base" hangingPunct="0">
                <a:spcBef>
                  <a:spcPct val="0"/>
                </a:spcBef>
                <a:spcAft>
                  <a:spcPct val="0"/>
                </a:spcAft>
              </a:pPr>
              <a:r>
                <a:rPr lang="en-US" altLang="zh-CN" sz="1600" spc="100" dirty="0">
                  <a:solidFill>
                    <a:prstClr val="white">
                      <a:lumMod val="75000"/>
                    </a:prstClr>
                  </a:solidFill>
                  <a:latin typeface="Century Gothic" panose="020B0502020202020204" pitchFamily="34" charset="0"/>
                  <a:ea typeface="微软雅黑" panose="020B0503020204020204" pitchFamily="34" charset="-122"/>
                </a:rPr>
                <a:t>Problems</a:t>
              </a:r>
            </a:p>
          </p:txBody>
        </p:sp>
      </p:grpSp>
      <p:grpSp>
        <p:nvGrpSpPr>
          <p:cNvPr id="2" name="组合 1">
            <a:extLst>
              <a:ext uri="{FF2B5EF4-FFF2-40B4-BE49-F238E27FC236}">
                <a16:creationId xmlns:a16="http://schemas.microsoft.com/office/drawing/2014/main" id="{D0C732AA-21DA-4EEF-98EA-B33950ACC6DC}"/>
              </a:ext>
            </a:extLst>
          </p:cNvPr>
          <p:cNvGrpSpPr/>
          <p:nvPr/>
        </p:nvGrpSpPr>
        <p:grpSpPr>
          <a:xfrm>
            <a:off x="10467218" y="5849866"/>
            <a:ext cx="1288818" cy="108000"/>
            <a:chOff x="10467218" y="5849866"/>
            <a:chExt cx="1288818" cy="108000"/>
          </a:xfrm>
        </p:grpSpPr>
        <p:grpSp>
          <p:nvGrpSpPr>
            <p:cNvPr id="5" name="组合 4">
              <a:extLst>
                <a:ext uri="{FF2B5EF4-FFF2-40B4-BE49-F238E27FC236}">
                  <a16:creationId xmlns:a16="http://schemas.microsoft.com/office/drawing/2014/main" id="{8F6F1138-F9F3-482D-A591-5805BF05087E}"/>
                </a:ext>
              </a:extLst>
            </p:cNvPr>
            <p:cNvGrpSpPr/>
            <p:nvPr/>
          </p:nvGrpSpPr>
          <p:grpSpPr>
            <a:xfrm>
              <a:off x="10467218" y="5849866"/>
              <a:ext cx="1052654" cy="108000"/>
              <a:chOff x="10467218" y="6126091"/>
              <a:chExt cx="1052654" cy="108000"/>
            </a:xfrm>
            <a:solidFill>
              <a:schemeClr val="accent1"/>
            </a:solidFill>
          </p:grpSpPr>
          <p:sp>
            <p:nvSpPr>
              <p:cNvPr id="3" name="椭圆 2">
                <a:extLst>
                  <a:ext uri="{FF2B5EF4-FFF2-40B4-BE49-F238E27FC236}">
                    <a16:creationId xmlns:a16="http://schemas.microsoft.com/office/drawing/2014/main" id="{2B8EEC6B-4E62-4567-8102-B919F1ABAE68}"/>
                  </a:ext>
                </a:extLst>
              </p:cNvPr>
              <p:cNvSpPr/>
              <p:nvPr/>
            </p:nvSpPr>
            <p:spPr>
              <a:xfrm>
                <a:off x="10467218"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2" name="椭圆 91">
                <a:extLst>
                  <a:ext uri="{FF2B5EF4-FFF2-40B4-BE49-F238E27FC236}">
                    <a16:creationId xmlns:a16="http://schemas.microsoft.com/office/drawing/2014/main" id="{0DE99215-858C-417E-8141-2D9F9CAC52D6}"/>
                  </a:ext>
                </a:extLst>
              </p:cNvPr>
              <p:cNvSpPr/>
              <p:nvPr/>
            </p:nvSpPr>
            <p:spPr>
              <a:xfrm>
                <a:off x="10703381"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3" name="椭圆 92">
                <a:extLst>
                  <a:ext uri="{FF2B5EF4-FFF2-40B4-BE49-F238E27FC236}">
                    <a16:creationId xmlns:a16="http://schemas.microsoft.com/office/drawing/2014/main" id="{FCDD7AA9-3A23-4083-BBE1-8010A9D00A83}"/>
                  </a:ext>
                </a:extLst>
              </p:cNvPr>
              <p:cNvSpPr/>
              <p:nvPr/>
            </p:nvSpPr>
            <p:spPr>
              <a:xfrm>
                <a:off x="10939545"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4" name="椭圆 93">
                <a:extLst>
                  <a:ext uri="{FF2B5EF4-FFF2-40B4-BE49-F238E27FC236}">
                    <a16:creationId xmlns:a16="http://schemas.microsoft.com/office/drawing/2014/main" id="{5CDE1A13-92C8-4873-8597-04BE5D7CFE37}"/>
                  </a:ext>
                </a:extLst>
              </p:cNvPr>
              <p:cNvSpPr/>
              <p:nvPr/>
            </p:nvSpPr>
            <p:spPr>
              <a:xfrm>
                <a:off x="11175708"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5" name="椭圆 94">
                <a:extLst>
                  <a:ext uri="{FF2B5EF4-FFF2-40B4-BE49-F238E27FC236}">
                    <a16:creationId xmlns:a16="http://schemas.microsoft.com/office/drawing/2014/main" id="{3D4CB947-938F-471D-87BD-F95D26CB5809}"/>
                  </a:ext>
                </a:extLst>
              </p:cNvPr>
              <p:cNvSpPr/>
              <p:nvPr/>
            </p:nvSpPr>
            <p:spPr>
              <a:xfrm>
                <a:off x="11411872"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28" name="椭圆 27">
              <a:extLst>
                <a:ext uri="{FF2B5EF4-FFF2-40B4-BE49-F238E27FC236}">
                  <a16:creationId xmlns:a16="http://schemas.microsoft.com/office/drawing/2014/main" id="{60DAC433-CA21-4968-BF58-852C55AEA46A}"/>
                </a:ext>
              </a:extLst>
            </p:cNvPr>
            <p:cNvSpPr/>
            <p:nvPr/>
          </p:nvSpPr>
          <p:spPr>
            <a:xfrm>
              <a:off x="11648036" y="5849866"/>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39" name="组合 38">
            <a:extLst>
              <a:ext uri="{FF2B5EF4-FFF2-40B4-BE49-F238E27FC236}">
                <a16:creationId xmlns:a16="http://schemas.microsoft.com/office/drawing/2014/main" id="{909D2435-C83F-4DB2-9AAB-27DECA2C7F42}"/>
              </a:ext>
            </a:extLst>
          </p:cNvPr>
          <p:cNvGrpSpPr/>
          <p:nvPr/>
        </p:nvGrpSpPr>
        <p:grpSpPr>
          <a:xfrm>
            <a:off x="8481398" y="4323508"/>
            <a:ext cx="1774845" cy="1242032"/>
            <a:chOff x="5576876" y="3877910"/>
            <a:chExt cx="1774845" cy="1242032"/>
          </a:xfrm>
        </p:grpSpPr>
        <p:sp>
          <p:nvSpPr>
            <p:cNvPr id="40" name="文本框 39">
              <a:extLst>
                <a:ext uri="{FF2B5EF4-FFF2-40B4-BE49-F238E27FC236}">
                  <a16:creationId xmlns:a16="http://schemas.microsoft.com/office/drawing/2014/main" id="{96E4C483-0410-4349-A692-6EAC222C1B91}"/>
                </a:ext>
              </a:extLst>
            </p:cNvPr>
            <p:cNvSpPr txBox="1"/>
            <p:nvPr/>
          </p:nvSpPr>
          <p:spPr>
            <a:xfrm>
              <a:off x="5576876" y="3877910"/>
              <a:ext cx="893193" cy="76944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06</a:t>
              </a:r>
              <a:endParaRPr kumimoji="0" lang="zh-CN" altLang="en-US"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41" name="文本框 40">
              <a:extLst>
                <a:ext uri="{FF2B5EF4-FFF2-40B4-BE49-F238E27FC236}">
                  <a16:creationId xmlns:a16="http://schemas.microsoft.com/office/drawing/2014/main" id="{09FCA4B1-BF3B-48BB-BBB6-47EEF0BF65D1}"/>
                </a:ext>
              </a:extLst>
            </p:cNvPr>
            <p:cNvSpPr txBox="1"/>
            <p:nvPr/>
          </p:nvSpPr>
          <p:spPr>
            <a:xfrm>
              <a:off x="5576876" y="4297691"/>
              <a:ext cx="1774845"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800" b="1" spc="300" dirty="0">
                  <a:solidFill>
                    <a:prstClr val="black"/>
                  </a:solidFill>
                  <a:latin typeface="Century Gothic" panose="020B0502020202020204" pitchFamily="34" charset="0"/>
                  <a:ea typeface="微软雅黑" panose="020B0503020204020204" pitchFamily="34" charset="-122"/>
                </a:rPr>
                <a:t>系统演示</a:t>
              </a:r>
              <a:endParaRPr kumimoji="0" lang="zh-CN" altLang="en-US" sz="2800" b="1" i="0" u="none" strike="noStrike" kern="1200" cap="none" spc="3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文本框 41">
              <a:extLst>
                <a:ext uri="{FF2B5EF4-FFF2-40B4-BE49-F238E27FC236}">
                  <a16:creationId xmlns:a16="http://schemas.microsoft.com/office/drawing/2014/main" id="{4021641D-6380-4073-A929-0B63FE80A427}"/>
                </a:ext>
              </a:extLst>
            </p:cNvPr>
            <p:cNvSpPr txBox="1"/>
            <p:nvPr/>
          </p:nvSpPr>
          <p:spPr>
            <a:xfrm>
              <a:off x="5576876" y="4781388"/>
              <a:ext cx="696024" cy="338554"/>
            </a:xfrm>
            <a:prstGeom prst="rect">
              <a:avLst/>
            </a:prstGeom>
            <a:noFill/>
          </p:spPr>
          <p:txBody>
            <a:bodyPr wrap="none" rtlCol="0">
              <a:spAutoFit/>
            </a:bodyPr>
            <a:lstStyle/>
            <a:p>
              <a:pPr lvl="0" eaLnBrk="0" fontAlgn="base" hangingPunct="0">
                <a:spcBef>
                  <a:spcPct val="0"/>
                </a:spcBef>
                <a:spcAft>
                  <a:spcPct val="0"/>
                </a:spcAft>
              </a:pPr>
              <a:r>
                <a:rPr lang="en-US" altLang="zh-CN" sz="1600" spc="100" dirty="0">
                  <a:solidFill>
                    <a:prstClr val="white">
                      <a:lumMod val="75000"/>
                    </a:prstClr>
                  </a:solidFill>
                  <a:latin typeface="Century Gothic" panose="020B0502020202020204" pitchFamily="34" charset="0"/>
                  <a:ea typeface="微软雅黑" panose="020B0503020204020204" pitchFamily="34" charset="-122"/>
                </a:rPr>
                <a:t>Final</a:t>
              </a:r>
            </a:p>
          </p:txBody>
        </p:sp>
      </p:grpSp>
    </p:spTree>
    <p:extLst>
      <p:ext uri="{BB962C8B-B14F-4D97-AF65-F5344CB8AC3E}">
        <p14:creationId xmlns:p14="http://schemas.microsoft.com/office/powerpoint/2010/main" val="31482929"/>
      </p:ext>
    </p:extLst>
  </p:cSld>
  <p:clrMapOvr>
    <a:masterClrMapping/>
  </p:clrMapOvr>
  <p:transition spd="med" advTm="7775">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相关报表</a:t>
            </a:r>
            <a:r>
              <a:rPr lang="en-US" altLang="zh-CN" dirty="0"/>
              <a:t>-</a:t>
            </a:r>
            <a:r>
              <a:rPr lang="zh-CN" altLang="en-US" dirty="0"/>
              <a:t>基准工时</a:t>
            </a:r>
          </a:p>
        </p:txBody>
      </p:sp>
      <p:pic>
        <p:nvPicPr>
          <p:cNvPr id="5" name="图片 4">
            <a:extLst>
              <a:ext uri="{FF2B5EF4-FFF2-40B4-BE49-F238E27FC236}">
                <a16:creationId xmlns:a16="http://schemas.microsoft.com/office/drawing/2014/main" id="{21D56316-0CEA-45BC-AE95-0B374D783E08}"/>
              </a:ext>
            </a:extLst>
          </p:cNvPr>
          <p:cNvPicPr>
            <a:picLocks noChangeAspect="1"/>
          </p:cNvPicPr>
          <p:nvPr/>
        </p:nvPicPr>
        <p:blipFill>
          <a:blip r:embed="rId2"/>
          <a:stretch>
            <a:fillRect/>
          </a:stretch>
        </p:blipFill>
        <p:spPr>
          <a:xfrm>
            <a:off x="1436178" y="729198"/>
            <a:ext cx="9659257" cy="5935015"/>
          </a:xfrm>
          <a:prstGeom prst="rect">
            <a:avLst/>
          </a:prstGeom>
        </p:spPr>
      </p:pic>
    </p:spTree>
    <p:extLst>
      <p:ext uri="{BB962C8B-B14F-4D97-AF65-F5344CB8AC3E}">
        <p14:creationId xmlns:p14="http://schemas.microsoft.com/office/powerpoint/2010/main" val="2413821047"/>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E8582C9-3E85-4A84-B6A5-13A7E4839D5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813" y="827836"/>
            <a:ext cx="4837635" cy="3628517"/>
          </a:xfrm>
          <a:prstGeom prst="rect">
            <a:avLst/>
          </a:prstGeom>
          <a:noFill/>
          <a:ln>
            <a:noFill/>
          </a:ln>
        </p:spPr>
      </p:pic>
      <p:sp>
        <p:nvSpPr>
          <p:cNvPr id="2" name="标题 1"/>
          <p:cNvSpPr>
            <a:spLocks noGrp="1"/>
          </p:cNvSpPr>
          <p:nvPr>
            <p:ph type="title"/>
          </p:nvPr>
        </p:nvSpPr>
        <p:spPr>
          <a:xfrm>
            <a:off x="577850" y="249067"/>
            <a:ext cx="8643848" cy="480131"/>
          </a:xfrm>
        </p:spPr>
        <p:txBody>
          <a:bodyPr/>
          <a:lstStyle/>
          <a:p>
            <a:r>
              <a:rPr lang="zh-CN" altLang="en-US" dirty="0"/>
              <a:t>工作会议 </a:t>
            </a:r>
            <a:r>
              <a:rPr lang="en-US" altLang="zh-CN" dirty="0"/>
              <a:t>8.24 8.25</a:t>
            </a:r>
            <a:endParaRPr lang="zh-CN" altLang="en-US" dirty="0"/>
          </a:p>
        </p:txBody>
      </p:sp>
      <p:sp>
        <p:nvSpPr>
          <p:cNvPr id="8" name="文本占位符 20">
            <a:extLst>
              <a:ext uri="{FF2B5EF4-FFF2-40B4-BE49-F238E27FC236}">
                <a16:creationId xmlns:a16="http://schemas.microsoft.com/office/drawing/2014/main" id="{6B616E3F-CAE2-4D50-BD0E-761C400525C0}"/>
              </a:ext>
            </a:extLst>
          </p:cNvPr>
          <p:cNvSpPr txBox="1">
            <a:spLocks/>
          </p:cNvSpPr>
          <p:nvPr/>
        </p:nvSpPr>
        <p:spPr>
          <a:xfrm>
            <a:off x="666751" y="4583137"/>
            <a:ext cx="4920134" cy="748228"/>
          </a:xfrm>
          <a:prstGeom prst="rect">
            <a:avLst/>
          </a:prstGeom>
        </p:spPr>
        <p:txBody>
          <a:bodyPr vert="horz" lIns="0" tIns="0" rIns="0" bIns="0" rtlCol="0">
            <a:noAutofit/>
          </a:bodyPr>
          <a:lstStyle>
            <a:lvl1pPr marL="0" marR="0" indent="0" algn="l" defTabSz="914400" rtl="0" eaLnBrk="1" fontAlgn="auto" latinLnBrk="0" hangingPunct="1">
              <a:lnSpc>
                <a:spcPct val="120000"/>
              </a:lnSpc>
              <a:spcBef>
                <a:spcPts val="1000"/>
              </a:spcBef>
              <a:spcAft>
                <a:spcPts val="0"/>
              </a:spcAft>
              <a:buClrTx/>
              <a:buSzTx/>
              <a:buFontTx/>
              <a:buNone/>
              <a:tabLst/>
              <a:defRPr lang="zh-CN" altLang="en-US" sz="1800" kern="1200" spc="300" dirty="0" smtClean="0">
                <a:solidFill>
                  <a:schemeClr val="tx1">
                    <a:lumMod val="85000"/>
                    <a:lumOff val="15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14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通过两次工作会议，我们确定了</a:t>
            </a:r>
            <a:r>
              <a:rPr kumimoji="0" lang="zh-CN" altLang="zh-CN" sz="1400" b="0" i="0" u="none" strike="noStrike" kern="1200" cap="none" spc="300" normalizeH="0" baseline="0" noProof="0" dirty="0">
                <a:ln>
                  <a:noFill/>
                </a:ln>
                <a:solidFill>
                  <a:prstClr val="black">
                    <a:lumMod val="85000"/>
                    <a:lumOff val="15000"/>
                  </a:prstClr>
                </a:solidFill>
                <a:effectLst/>
                <a:uLnTx/>
                <a:uFillTx/>
                <a:latin typeface="微软雅黑"/>
                <a:ea typeface="微软雅黑"/>
                <a:cs typeface="+mn-cs"/>
              </a:rPr>
              <a:t>初步工作计划，讨论</a:t>
            </a:r>
            <a:r>
              <a:rPr kumimoji="0" lang="zh-CN" altLang="en-US" sz="1400" b="0" i="0" u="none" strike="noStrike" kern="1200" cap="none" spc="300" normalizeH="0" baseline="0" noProof="0" dirty="0">
                <a:ln>
                  <a:noFill/>
                </a:ln>
                <a:solidFill>
                  <a:prstClr val="black">
                    <a:lumMod val="85000"/>
                    <a:lumOff val="15000"/>
                  </a:prstClr>
                </a:solidFill>
                <a:effectLst/>
                <a:uLnTx/>
                <a:uFillTx/>
                <a:latin typeface="微软雅黑"/>
                <a:ea typeface="微软雅黑"/>
                <a:cs typeface="+mn-cs"/>
              </a:rPr>
              <a:t>了</a:t>
            </a:r>
            <a:r>
              <a:rPr kumimoji="0" lang="zh-CN" altLang="zh-CN" sz="1400" b="0" i="0" u="none" strike="noStrike" kern="1200" cap="none" spc="300" normalizeH="0" baseline="0" noProof="0" dirty="0">
                <a:ln>
                  <a:noFill/>
                </a:ln>
                <a:solidFill>
                  <a:prstClr val="black">
                    <a:lumMod val="85000"/>
                    <a:lumOff val="15000"/>
                  </a:prstClr>
                </a:solidFill>
                <a:effectLst/>
                <a:uLnTx/>
                <a:uFillTx/>
                <a:latin typeface="微软雅黑"/>
                <a:ea typeface="微软雅黑"/>
                <a:cs typeface="+mn-cs"/>
              </a:rPr>
              <a:t>项目模块划分问题。</a:t>
            </a:r>
            <a:r>
              <a:rPr kumimoji="0" lang="zh-CN" altLang="en-US" sz="1400" b="0" i="0" u="none" strike="noStrike" kern="1200" cap="none" spc="300" normalizeH="0" baseline="0" noProof="0" dirty="0">
                <a:ln>
                  <a:noFill/>
                </a:ln>
                <a:solidFill>
                  <a:prstClr val="black">
                    <a:lumMod val="85000"/>
                    <a:lumOff val="15000"/>
                  </a:prstClr>
                </a:solidFill>
                <a:effectLst/>
                <a:uLnTx/>
                <a:uFillTx/>
                <a:latin typeface="微软雅黑"/>
                <a:ea typeface="微软雅黑"/>
                <a:cs typeface="+mn-cs"/>
              </a:rPr>
              <a:t>同时</a:t>
            </a:r>
            <a:r>
              <a:rPr kumimoji="0" lang="zh-CN" altLang="en-US" sz="14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研究需求划分，探讨云平台应用方法，明确项目管理方法、编程语言、工具、开发环境、配置，商量经济决策方法与预算，确定项目管理工具与版本管理工具，确定数据结构与功能设计，确定未来一周的工作安排</a:t>
            </a:r>
          </a:p>
        </p:txBody>
      </p:sp>
      <p:graphicFrame>
        <p:nvGraphicFramePr>
          <p:cNvPr id="4" name="表格 3">
            <a:extLst>
              <a:ext uri="{FF2B5EF4-FFF2-40B4-BE49-F238E27FC236}">
                <a16:creationId xmlns:a16="http://schemas.microsoft.com/office/drawing/2014/main" id="{D364F91B-2B63-49A7-A1B2-52C04A8C0EEC}"/>
              </a:ext>
            </a:extLst>
          </p:cNvPr>
          <p:cNvGraphicFramePr>
            <a:graphicFrameLocks noGrp="1"/>
          </p:cNvGraphicFramePr>
          <p:nvPr>
            <p:extLst/>
          </p:nvPr>
        </p:nvGraphicFramePr>
        <p:xfrm>
          <a:off x="6244592" y="766316"/>
          <a:ext cx="5486400" cy="3040380"/>
        </p:xfrm>
        <a:graphic>
          <a:graphicData uri="http://schemas.openxmlformats.org/drawingml/2006/table">
            <a:tbl>
              <a:tblPr firstRow="1" firstCol="1" bandRow="1">
                <a:tableStyleId>{5C22544A-7EE6-4342-B048-85BDC9FD1C3A}</a:tableStyleId>
              </a:tblPr>
              <a:tblGrid>
                <a:gridCol w="944880">
                  <a:extLst>
                    <a:ext uri="{9D8B030D-6E8A-4147-A177-3AD203B41FA5}">
                      <a16:colId xmlns:a16="http://schemas.microsoft.com/office/drawing/2014/main" val="19037131"/>
                    </a:ext>
                  </a:extLst>
                </a:gridCol>
                <a:gridCol w="1066165">
                  <a:extLst>
                    <a:ext uri="{9D8B030D-6E8A-4147-A177-3AD203B41FA5}">
                      <a16:colId xmlns:a16="http://schemas.microsoft.com/office/drawing/2014/main" val="2964291281"/>
                    </a:ext>
                  </a:extLst>
                </a:gridCol>
                <a:gridCol w="1353820">
                  <a:extLst>
                    <a:ext uri="{9D8B030D-6E8A-4147-A177-3AD203B41FA5}">
                      <a16:colId xmlns:a16="http://schemas.microsoft.com/office/drawing/2014/main" val="1140880352"/>
                    </a:ext>
                  </a:extLst>
                </a:gridCol>
                <a:gridCol w="719455">
                  <a:extLst>
                    <a:ext uri="{9D8B030D-6E8A-4147-A177-3AD203B41FA5}">
                      <a16:colId xmlns:a16="http://schemas.microsoft.com/office/drawing/2014/main" val="2286279385"/>
                    </a:ext>
                  </a:extLst>
                </a:gridCol>
                <a:gridCol w="1402080">
                  <a:extLst>
                    <a:ext uri="{9D8B030D-6E8A-4147-A177-3AD203B41FA5}">
                      <a16:colId xmlns:a16="http://schemas.microsoft.com/office/drawing/2014/main" val="3840250587"/>
                    </a:ext>
                  </a:extLst>
                </a:gridCol>
              </a:tblGrid>
              <a:tr h="259080">
                <a:tc gridSpan="5">
                  <a:txBody>
                    <a:bodyPr/>
                    <a:lstStyle/>
                    <a:p>
                      <a:pPr algn="ctr">
                        <a:spcAft>
                          <a:spcPts val="0"/>
                        </a:spcAft>
                      </a:pPr>
                      <a:r>
                        <a:rPr lang="zh-CN" sz="1400" kern="100" dirty="0">
                          <a:effectLst/>
                        </a:rPr>
                        <a:t>会议记录</a:t>
                      </a:r>
                      <a:r>
                        <a:rPr lang="en-US" altLang="zh-CN" sz="1400" kern="100" dirty="0">
                          <a:effectLst/>
                        </a:rPr>
                        <a:t>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322807"/>
                  </a:ext>
                </a:extLst>
              </a:tr>
              <a:tr h="175260">
                <a:tc>
                  <a:txBody>
                    <a:bodyPr/>
                    <a:lstStyle/>
                    <a:p>
                      <a:pPr algn="just">
                        <a:spcAft>
                          <a:spcPts val="0"/>
                        </a:spcAft>
                      </a:pPr>
                      <a:r>
                        <a:rPr lang="zh-CN" sz="1050" kern="100">
                          <a:effectLst/>
                        </a:rPr>
                        <a:t>会议主题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1050" kern="100">
                          <a:effectLst/>
                        </a:rPr>
                        <a:t>‘机器学习</a:t>
                      </a:r>
                      <a:r>
                        <a:rPr lang="en-US" sz="1050" kern="100">
                          <a:effectLst/>
                        </a:rPr>
                        <a:t>APT</a:t>
                      </a:r>
                      <a:r>
                        <a:rPr lang="zh-CN" sz="1050" kern="100">
                          <a:effectLst/>
                        </a:rPr>
                        <a:t>检测’开题会议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a:txBody>
                    <a:bodyPr/>
                    <a:lstStyle/>
                    <a:p>
                      <a:pPr algn="ctr">
                        <a:spcAft>
                          <a:spcPts val="0"/>
                        </a:spcAft>
                      </a:pPr>
                      <a:r>
                        <a:rPr lang="zh-CN" sz="1050" kern="100">
                          <a:effectLst/>
                        </a:rPr>
                        <a:t>会议日期</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2021</a:t>
                      </a:r>
                      <a:r>
                        <a:rPr lang="zh-CN" sz="1050" kern="100">
                          <a:effectLst/>
                        </a:rPr>
                        <a:t>年</a:t>
                      </a:r>
                      <a:r>
                        <a:rPr lang="en-US" sz="1050" kern="100">
                          <a:effectLst/>
                        </a:rPr>
                        <a:t>8</a:t>
                      </a:r>
                      <a:r>
                        <a:rPr lang="zh-CN" sz="1050" kern="100">
                          <a:effectLst/>
                        </a:rPr>
                        <a:t>月</a:t>
                      </a:r>
                      <a:r>
                        <a:rPr lang="en-US" sz="1050" kern="100">
                          <a:effectLst/>
                        </a:rPr>
                        <a:t>24</a:t>
                      </a:r>
                      <a:r>
                        <a:rPr lang="zh-CN" sz="1050" kern="100">
                          <a:effectLst/>
                        </a:rPr>
                        <a:t>日</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49068382"/>
                  </a:ext>
                </a:extLst>
              </a:tr>
              <a:tr h="281940">
                <a:tc>
                  <a:txBody>
                    <a:bodyPr/>
                    <a:lstStyle/>
                    <a:p>
                      <a:pPr algn="ctr">
                        <a:spcAft>
                          <a:spcPts val="0"/>
                        </a:spcAft>
                      </a:pPr>
                      <a:r>
                        <a:rPr lang="zh-CN" sz="1050" kern="100">
                          <a:effectLst/>
                        </a:rPr>
                        <a:t>会议地点</a:t>
                      </a:r>
                      <a:r>
                        <a:rPr lang="en-US" sz="1050" kern="100">
                          <a:effectLst/>
                        </a:rPr>
                        <a:t>/</a:t>
                      </a:r>
                      <a:r>
                        <a:rPr lang="zh-CN" sz="1050" kern="100">
                          <a:effectLst/>
                        </a:rPr>
                        <a:t>时间</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线上（微信）</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8</a:t>
                      </a:r>
                      <a:r>
                        <a:rPr lang="zh-CN" sz="1050" kern="100">
                          <a:effectLst/>
                        </a:rPr>
                        <a:t>月</a:t>
                      </a:r>
                      <a:r>
                        <a:rPr lang="en-US" sz="1050" kern="100">
                          <a:effectLst/>
                        </a:rPr>
                        <a:t>24</a:t>
                      </a:r>
                      <a:r>
                        <a:rPr lang="zh-CN" sz="1050" kern="100">
                          <a:effectLst/>
                        </a:rPr>
                        <a:t>日</a:t>
                      </a:r>
                      <a:r>
                        <a:rPr lang="en-US" sz="1050" kern="100">
                          <a:effectLst/>
                        </a:rPr>
                        <a:t>  16:00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记录人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臧林顿</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08009175"/>
                  </a:ext>
                </a:extLst>
              </a:tr>
              <a:tr h="175260">
                <a:tc>
                  <a:txBody>
                    <a:bodyPr/>
                    <a:lstStyle/>
                    <a:p>
                      <a:pPr algn="ctr">
                        <a:spcAft>
                          <a:spcPts val="0"/>
                        </a:spcAft>
                      </a:pPr>
                      <a:r>
                        <a:rPr lang="zh-CN" sz="1050" kern="100">
                          <a:effectLst/>
                        </a:rPr>
                        <a:t>参加人员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algn="just">
                        <a:spcAft>
                          <a:spcPts val="0"/>
                        </a:spcAft>
                      </a:pPr>
                      <a:r>
                        <a:rPr lang="zh-CN" sz="1050" kern="100">
                          <a:effectLst/>
                        </a:rPr>
                        <a:t>林湛，臧林顿，罗潘亚欣，闫星润，张以宁，殷满鑫，杜梁楷，邱昌卿</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83191925"/>
                  </a:ext>
                </a:extLst>
              </a:tr>
              <a:tr h="175260">
                <a:tc>
                  <a:txBody>
                    <a:bodyPr/>
                    <a:lstStyle/>
                    <a:p>
                      <a:pPr algn="ctr">
                        <a:spcAft>
                          <a:spcPts val="0"/>
                        </a:spcAft>
                      </a:pPr>
                      <a:r>
                        <a:rPr lang="zh-CN" sz="1050" kern="100">
                          <a:effectLst/>
                        </a:rPr>
                        <a:t>到会情况</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algn="just">
                        <a:spcAft>
                          <a:spcPts val="0"/>
                        </a:spcAft>
                      </a:pPr>
                      <a:r>
                        <a:rPr lang="zh-CN" sz="1050" kern="100">
                          <a:effectLst/>
                        </a:rPr>
                        <a:t>林湛，臧林顿，罗潘亚欣，闫星润，张以宁，殷满鑫，杜梁楷，邱昌卿</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69359892"/>
                  </a:ext>
                </a:extLst>
              </a:tr>
              <a:tr h="175260">
                <a:tc>
                  <a:txBody>
                    <a:bodyPr/>
                    <a:lstStyle/>
                    <a:p>
                      <a:pPr algn="ctr">
                        <a:spcAft>
                          <a:spcPts val="0"/>
                        </a:spcAft>
                      </a:pPr>
                      <a:r>
                        <a:rPr lang="zh-CN" sz="1050" kern="100">
                          <a:effectLst/>
                        </a:rPr>
                        <a:t>会议议题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algn="just">
                        <a:spcAft>
                          <a:spcPts val="0"/>
                        </a:spcAft>
                      </a:pPr>
                      <a:r>
                        <a:rPr lang="zh-CN" sz="1050" kern="100">
                          <a:effectLst/>
                        </a:rPr>
                        <a:t>‘机器学习</a:t>
                      </a:r>
                      <a:r>
                        <a:rPr lang="en-US" sz="1050" kern="100">
                          <a:effectLst/>
                        </a:rPr>
                        <a:t>APT</a:t>
                      </a:r>
                      <a:r>
                        <a:rPr lang="zh-CN" sz="1050" kern="100">
                          <a:effectLst/>
                        </a:rPr>
                        <a:t>检测‘的初步工作计划，讨论项目模块划分问题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00925263"/>
                  </a:ext>
                </a:extLst>
              </a:tr>
              <a:tr h="175260">
                <a:tc>
                  <a:txBody>
                    <a:bodyPr/>
                    <a:lstStyle/>
                    <a:p>
                      <a:pPr algn="ctr">
                        <a:spcAft>
                          <a:spcPts val="0"/>
                        </a:spcAft>
                      </a:pPr>
                      <a:r>
                        <a:rPr lang="zh-CN" sz="1050" kern="100">
                          <a:effectLst/>
                        </a:rPr>
                        <a:t>会议内容</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indent="266700" algn="just">
                        <a:spcAft>
                          <a:spcPts val="0"/>
                        </a:spcAft>
                      </a:pPr>
                      <a:r>
                        <a:rPr lang="zh-CN" sz="1050" kern="100" dirty="0">
                          <a:effectLst/>
                        </a:rPr>
                        <a:t>由组长确定会议讨论内容，本次会议主要确定初步工作计划，讨论项目模块划分问题。各个组员认真参与讨论，发表自己的意见。</a:t>
                      </a:r>
                    </a:p>
                    <a:p>
                      <a:pPr indent="266700" algn="just">
                        <a:spcAft>
                          <a:spcPts val="0"/>
                        </a:spcAft>
                      </a:pPr>
                      <a:r>
                        <a:rPr lang="zh-CN" sz="1050" kern="100" dirty="0">
                          <a:effectLst/>
                        </a:rPr>
                        <a:t>经总结，项目模块主要划分为：样本预处理，静态分析，沙箱相关，学习分类，上传数据库五个模块。</a:t>
                      </a:r>
                    </a:p>
                    <a:p>
                      <a:pPr indent="266700" algn="just">
                        <a:spcAft>
                          <a:spcPts val="0"/>
                        </a:spcAft>
                      </a:pPr>
                      <a:r>
                        <a:rPr lang="zh-CN" sz="1050" kern="100" dirty="0">
                          <a:effectLst/>
                        </a:rPr>
                        <a:t>初步确定项目计划分成两个阶段：一</a:t>
                      </a:r>
                      <a:r>
                        <a:rPr lang="en-US" sz="1050" kern="100" dirty="0">
                          <a:effectLst/>
                        </a:rPr>
                        <a:t>.</a:t>
                      </a:r>
                      <a:r>
                        <a:rPr lang="zh-CN" sz="1050" kern="100" dirty="0">
                          <a:effectLst/>
                        </a:rPr>
                        <a:t>在本地</a:t>
                      </a:r>
                      <a:r>
                        <a:rPr lang="en-US" sz="1050" kern="100" dirty="0">
                          <a:effectLst/>
                        </a:rPr>
                        <a:t>Linux</a:t>
                      </a:r>
                      <a:r>
                        <a:rPr lang="zh-CN" sz="1050" kern="100" dirty="0">
                          <a:effectLst/>
                        </a:rPr>
                        <a:t>虚拟机对选择的模型进行训练；二</a:t>
                      </a:r>
                      <a:r>
                        <a:rPr lang="en-US" sz="1050" kern="100" dirty="0">
                          <a:effectLst/>
                        </a:rPr>
                        <a:t>.</a:t>
                      </a:r>
                      <a:r>
                        <a:rPr lang="zh-CN" sz="1050" kern="100" dirty="0">
                          <a:effectLst/>
                        </a:rPr>
                        <a:t>上传华为云。两个阶段不断循环直到达到预期的性能需求。</a:t>
                      </a:r>
                    </a:p>
                    <a:p>
                      <a:pPr indent="266700" algn="just">
                        <a:spcAft>
                          <a:spcPts val="0"/>
                        </a:spcAft>
                      </a:pPr>
                      <a:r>
                        <a:rPr lang="zh-CN" sz="1050" kern="100" dirty="0">
                          <a:effectLst/>
                        </a:rPr>
                        <a:t>其中，王勇老师对我们进行了指导，提示我们在</a:t>
                      </a:r>
                      <a:r>
                        <a:rPr lang="en-US" sz="1050" kern="100" dirty="0">
                          <a:effectLst/>
                        </a:rPr>
                        <a:t>Linux</a:t>
                      </a:r>
                      <a:r>
                        <a:rPr lang="zh-CN" sz="1050" kern="100" dirty="0">
                          <a:effectLst/>
                        </a:rPr>
                        <a:t>下操作那些样本文件要小心中毒，最好在虚拟机中进行操作。以及向我们推荐了静态分析阶段的工具：</a:t>
                      </a:r>
                      <a:r>
                        <a:rPr lang="en-US" sz="1050" kern="100" dirty="0">
                          <a:effectLst/>
                        </a:rPr>
                        <a:t>cuckoo</a:t>
                      </a:r>
                      <a:r>
                        <a:rPr lang="zh-CN" sz="1050" kern="100" dirty="0">
                          <a:effectLst/>
                        </a:rPr>
                        <a:t>（包括静态和动态分析）</a:t>
                      </a:r>
                    </a:p>
                    <a:p>
                      <a:pPr indent="266700" algn="just">
                        <a:spcAft>
                          <a:spcPts val="0"/>
                        </a:spcAft>
                      </a:pPr>
                      <a:r>
                        <a:rPr lang="zh-CN" sz="1050" kern="100" dirty="0">
                          <a:effectLst/>
                        </a:rPr>
                        <a:t>会议最后，我们统一了组员的虚拟机版本：</a:t>
                      </a:r>
                      <a:r>
                        <a:rPr lang="en-US" sz="1050" kern="100" dirty="0">
                          <a:effectLst/>
                        </a:rPr>
                        <a:t>ubuntu18.04</a:t>
                      </a:r>
                      <a:endParaRPr lang="zh-CN" sz="1050" kern="100" dirty="0">
                        <a:effectLst/>
                      </a:endParaRPr>
                    </a:p>
                    <a:p>
                      <a:pPr indent="266700" algn="just">
                        <a:spcAft>
                          <a:spcPts val="0"/>
                        </a:spcAft>
                      </a:pPr>
                      <a:r>
                        <a:rPr lang="zh-CN" sz="1050" kern="100" dirty="0">
                          <a:effectLst/>
                        </a:rPr>
                        <a:t>本次会议结束</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331286"/>
                  </a:ext>
                </a:extLst>
              </a:tr>
            </a:tbl>
          </a:graphicData>
        </a:graphic>
      </p:graphicFrame>
      <p:graphicFrame>
        <p:nvGraphicFramePr>
          <p:cNvPr id="5" name="表格 4">
            <a:extLst>
              <a:ext uri="{FF2B5EF4-FFF2-40B4-BE49-F238E27FC236}">
                <a16:creationId xmlns:a16="http://schemas.microsoft.com/office/drawing/2014/main" id="{9A834FC4-ED58-4AB4-96F6-5B3884182664}"/>
              </a:ext>
            </a:extLst>
          </p:cNvPr>
          <p:cNvGraphicFramePr>
            <a:graphicFrameLocks noGrp="1"/>
          </p:cNvGraphicFramePr>
          <p:nvPr>
            <p:extLst/>
          </p:nvPr>
        </p:nvGraphicFramePr>
        <p:xfrm>
          <a:off x="6244592" y="3896362"/>
          <a:ext cx="5486400" cy="2575560"/>
        </p:xfrm>
        <a:graphic>
          <a:graphicData uri="http://schemas.openxmlformats.org/drawingml/2006/table">
            <a:tbl>
              <a:tblPr firstRow="1" firstCol="1" bandRow="1">
                <a:tableStyleId>{5C22544A-7EE6-4342-B048-85BDC9FD1C3A}</a:tableStyleId>
              </a:tblPr>
              <a:tblGrid>
                <a:gridCol w="944880">
                  <a:extLst>
                    <a:ext uri="{9D8B030D-6E8A-4147-A177-3AD203B41FA5}">
                      <a16:colId xmlns:a16="http://schemas.microsoft.com/office/drawing/2014/main" val="978418952"/>
                    </a:ext>
                  </a:extLst>
                </a:gridCol>
                <a:gridCol w="1066165">
                  <a:extLst>
                    <a:ext uri="{9D8B030D-6E8A-4147-A177-3AD203B41FA5}">
                      <a16:colId xmlns:a16="http://schemas.microsoft.com/office/drawing/2014/main" val="882757849"/>
                    </a:ext>
                  </a:extLst>
                </a:gridCol>
                <a:gridCol w="1353820">
                  <a:extLst>
                    <a:ext uri="{9D8B030D-6E8A-4147-A177-3AD203B41FA5}">
                      <a16:colId xmlns:a16="http://schemas.microsoft.com/office/drawing/2014/main" val="1159573950"/>
                    </a:ext>
                  </a:extLst>
                </a:gridCol>
                <a:gridCol w="719455">
                  <a:extLst>
                    <a:ext uri="{9D8B030D-6E8A-4147-A177-3AD203B41FA5}">
                      <a16:colId xmlns:a16="http://schemas.microsoft.com/office/drawing/2014/main" val="2009108102"/>
                    </a:ext>
                  </a:extLst>
                </a:gridCol>
                <a:gridCol w="1402080">
                  <a:extLst>
                    <a:ext uri="{9D8B030D-6E8A-4147-A177-3AD203B41FA5}">
                      <a16:colId xmlns:a16="http://schemas.microsoft.com/office/drawing/2014/main" val="2911603706"/>
                    </a:ext>
                  </a:extLst>
                </a:gridCol>
              </a:tblGrid>
              <a:tr h="259080">
                <a:tc gridSpan="5">
                  <a:txBody>
                    <a:bodyPr/>
                    <a:lstStyle/>
                    <a:p>
                      <a:pPr algn="ctr">
                        <a:spcAft>
                          <a:spcPts val="0"/>
                        </a:spcAft>
                      </a:pPr>
                      <a:r>
                        <a:rPr lang="zh-CN" sz="1400" kern="100" dirty="0">
                          <a:effectLst/>
                        </a:rPr>
                        <a:t>会议记录</a:t>
                      </a:r>
                      <a:r>
                        <a:rPr lang="en-US" altLang="zh-CN" sz="1400" kern="100" dirty="0">
                          <a:effectLst/>
                        </a:rPr>
                        <a:t>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185552588"/>
                  </a:ext>
                </a:extLst>
              </a:tr>
              <a:tr h="175260">
                <a:tc>
                  <a:txBody>
                    <a:bodyPr/>
                    <a:lstStyle/>
                    <a:p>
                      <a:pPr algn="just">
                        <a:spcAft>
                          <a:spcPts val="0"/>
                        </a:spcAft>
                      </a:pPr>
                      <a:r>
                        <a:rPr lang="zh-CN" sz="1050" kern="100">
                          <a:effectLst/>
                        </a:rPr>
                        <a:t>会议主题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1050" kern="100">
                          <a:effectLst/>
                        </a:rPr>
                        <a:t>‘机器学习</a:t>
                      </a:r>
                      <a:r>
                        <a:rPr lang="en-US" sz="1050" kern="100">
                          <a:effectLst/>
                        </a:rPr>
                        <a:t>APT</a:t>
                      </a:r>
                      <a:r>
                        <a:rPr lang="zh-CN" sz="1050" kern="100">
                          <a:effectLst/>
                        </a:rPr>
                        <a:t>检测’周例会</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a:txBody>
                    <a:bodyPr/>
                    <a:lstStyle/>
                    <a:p>
                      <a:pPr algn="ctr">
                        <a:spcAft>
                          <a:spcPts val="0"/>
                        </a:spcAft>
                      </a:pPr>
                      <a:r>
                        <a:rPr lang="zh-CN" sz="1050" kern="100">
                          <a:effectLst/>
                        </a:rPr>
                        <a:t>会议日期</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2021</a:t>
                      </a:r>
                      <a:r>
                        <a:rPr lang="zh-CN" sz="1050" kern="100">
                          <a:effectLst/>
                        </a:rPr>
                        <a:t>年</a:t>
                      </a:r>
                      <a:r>
                        <a:rPr lang="en-US" sz="1050" kern="100">
                          <a:effectLst/>
                        </a:rPr>
                        <a:t>8</a:t>
                      </a:r>
                      <a:r>
                        <a:rPr lang="zh-CN" sz="1050" kern="100">
                          <a:effectLst/>
                        </a:rPr>
                        <a:t>月</a:t>
                      </a:r>
                      <a:r>
                        <a:rPr lang="en-US" sz="1050" kern="100">
                          <a:effectLst/>
                        </a:rPr>
                        <a:t>25</a:t>
                      </a:r>
                      <a:r>
                        <a:rPr lang="zh-CN" sz="1050" kern="100">
                          <a:effectLst/>
                        </a:rPr>
                        <a:t>日</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61145547"/>
                  </a:ext>
                </a:extLst>
              </a:tr>
              <a:tr h="281940">
                <a:tc>
                  <a:txBody>
                    <a:bodyPr/>
                    <a:lstStyle/>
                    <a:p>
                      <a:pPr algn="ctr">
                        <a:spcAft>
                          <a:spcPts val="0"/>
                        </a:spcAft>
                      </a:pPr>
                      <a:r>
                        <a:rPr lang="zh-CN" sz="1050" kern="100">
                          <a:effectLst/>
                        </a:rPr>
                        <a:t>会议地点</a:t>
                      </a:r>
                      <a:r>
                        <a:rPr lang="en-US" sz="1050" kern="100">
                          <a:effectLst/>
                        </a:rPr>
                        <a:t>/</a:t>
                      </a:r>
                      <a:r>
                        <a:rPr lang="zh-CN" sz="1050" kern="100">
                          <a:effectLst/>
                        </a:rPr>
                        <a:t>时间</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研究生楼</a:t>
                      </a:r>
                      <a:r>
                        <a:rPr lang="en-US" sz="1050" kern="100">
                          <a:effectLst/>
                        </a:rPr>
                        <a:t>606</a:t>
                      </a:r>
                      <a:r>
                        <a:rPr lang="zh-CN" sz="1050" kern="100">
                          <a:effectLst/>
                        </a:rPr>
                        <a:t>室</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8</a:t>
                      </a:r>
                      <a:r>
                        <a:rPr lang="zh-CN" sz="1050" kern="100">
                          <a:effectLst/>
                        </a:rPr>
                        <a:t>月</a:t>
                      </a:r>
                      <a:r>
                        <a:rPr lang="en-US" sz="1050" kern="100">
                          <a:effectLst/>
                        </a:rPr>
                        <a:t>25</a:t>
                      </a:r>
                      <a:r>
                        <a:rPr lang="zh-CN" sz="1050" kern="100">
                          <a:effectLst/>
                        </a:rPr>
                        <a:t>日</a:t>
                      </a:r>
                      <a:r>
                        <a:rPr lang="en-US" sz="1050" kern="100">
                          <a:effectLst/>
                        </a:rPr>
                        <a:t>  16:40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记录人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臧林顿</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55949714"/>
                  </a:ext>
                </a:extLst>
              </a:tr>
              <a:tr h="175260">
                <a:tc>
                  <a:txBody>
                    <a:bodyPr/>
                    <a:lstStyle/>
                    <a:p>
                      <a:pPr algn="ctr">
                        <a:spcAft>
                          <a:spcPts val="0"/>
                        </a:spcAft>
                      </a:pPr>
                      <a:r>
                        <a:rPr lang="zh-CN" sz="1050" kern="100">
                          <a:effectLst/>
                        </a:rPr>
                        <a:t>参加人员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algn="just">
                        <a:spcAft>
                          <a:spcPts val="0"/>
                        </a:spcAft>
                      </a:pPr>
                      <a:r>
                        <a:rPr lang="zh-CN" sz="1050" kern="100">
                          <a:effectLst/>
                        </a:rPr>
                        <a:t>林湛，臧林顿，罗潘亚欣，闫星润，张以宁，殷满鑫，杜梁楷，邱昌卿</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91157768"/>
                  </a:ext>
                </a:extLst>
              </a:tr>
              <a:tr h="175260">
                <a:tc>
                  <a:txBody>
                    <a:bodyPr/>
                    <a:lstStyle/>
                    <a:p>
                      <a:pPr algn="ctr">
                        <a:spcAft>
                          <a:spcPts val="0"/>
                        </a:spcAft>
                      </a:pPr>
                      <a:r>
                        <a:rPr lang="zh-CN" sz="1050" kern="100">
                          <a:effectLst/>
                        </a:rPr>
                        <a:t>到会情况</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algn="just">
                        <a:spcAft>
                          <a:spcPts val="0"/>
                        </a:spcAft>
                      </a:pPr>
                      <a:r>
                        <a:rPr lang="zh-CN" sz="1050" kern="100">
                          <a:effectLst/>
                        </a:rPr>
                        <a:t>林湛，臧林顿，罗潘亚欣，闫星润，张以宁，殷满鑫</a:t>
                      </a:r>
                      <a:r>
                        <a:rPr lang="en-US" sz="1050" kern="100">
                          <a:effectLst/>
                        </a:rPr>
                        <a:t>(</a:t>
                      </a:r>
                      <a:r>
                        <a:rPr lang="zh-CN" sz="1050" kern="100">
                          <a:effectLst/>
                        </a:rPr>
                        <a:t>拍照</a:t>
                      </a:r>
                      <a:r>
                        <a:rPr lang="en-US" sz="1050" kern="100">
                          <a:effectLst/>
                        </a:rPr>
                        <a:t>)</a:t>
                      </a:r>
                      <a:r>
                        <a:rPr lang="zh-CN" sz="1050" kern="100">
                          <a:effectLst/>
                        </a:rPr>
                        <a:t>，杜梁楷，邱昌卿</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0751267"/>
                  </a:ext>
                </a:extLst>
              </a:tr>
              <a:tr h="175260">
                <a:tc>
                  <a:txBody>
                    <a:bodyPr/>
                    <a:lstStyle/>
                    <a:p>
                      <a:pPr algn="ctr">
                        <a:spcAft>
                          <a:spcPts val="0"/>
                        </a:spcAft>
                      </a:pPr>
                      <a:r>
                        <a:rPr lang="zh-CN" sz="1050" kern="100">
                          <a:effectLst/>
                        </a:rPr>
                        <a:t>会议议题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algn="just">
                        <a:spcAft>
                          <a:spcPts val="0"/>
                        </a:spcAft>
                      </a:pPr>
                      <a:r>
                        <a:rPr lang="zh-CN" sz="1050" kern="100">
                          <a:effectLst/>
                        </a:rPr>
                        <a:t>‘机器学习</a:t>
                      </a:r>
                      <a:r>
                        <a:rPr lang="en-US" sz="1050" kern="100">
                          <a:effectLst/>
                        </a:rPr>
                        <a:t>APT</a:t>
                      </a:r>
                      <a:r>
                        <a:rPr lang="zh-CN" sz="1050" kern="100">
                          <a:effectLst/>
                        </a:rPr>
                        <a:t>检测‘的未来一周工作安排</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86844191"/>
                  </a:ext>
                </a:extLst>
              </a:tr>
              <a:tr h="175260">
                <a:tc>
                  <a:txBody>
                    <a:bodyPr/>
                    <a:lstStyle/>
                    <a:p>
                      <a:pPr algn="ctr">
                        <a:spcAft>
                          <a:spcPts val="0"/>
                        </a:spcAft>
                      </a:pPr>
                      <a:r>
                        <a:rPr lang="zh-CN" sz="1050" kern="100">
                          <a:effectLst/>
                        </a:rPr>
                        <a:t>会议内容</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indent="266700" algn="just">
                        <a:spcAft>
                          <a:spcPts val="0"/>
                        </a:spcAft>
                      </a:pPr>
                      <a:r>
                        <a:rPr lang="zh-CN" sz="1050" kern="100" dirty="0">
                          <a:effectLst/>
                        </a:rPr>
                        <a:t>由组长确定会议讨论内容，本次会议主要确定</a:t>
                      </a:r>
                      <a:r>
                        <a:rPr lang="zh-CN" sz="1100" kern="0" dirty="0">
                          <a:effectLst/>
                        </a:rPr>
                        <a:t>研究需求划分，探讨云平台应用方法，明确项目管理方法、编程语言、工具、开发环境、配置，商量经济决策方法与预算，确定项目管理工具与版本管理工具，确定数据结构与功能设计，确定未来一周的工作安排。</a:t>
                      </a:r>
                      <a:r>
                        <a:rPr lang="zh-CN" sz="1050" kern="100" dirty="0">
                          <a:effectLst/>
                        </a:rPr>
                        <a:t>各个组员认真参与讨论，发表自己的意见。</a:t>
                      </a:r>
                    </a:p>
                    <a:p>
                      <a:pPr indent="266700" algn="just">
                        <a:spcAft>
                          <a:spcPts val="0"/>
                        </a:spcAft>
                      </a:pPr>
                      <a:r>
                        <a:rPr lang="en-US" sz="1050" kern="100" dirty="0">
                          <a:effectLst/>
                        </a:rPr>
                        <a:t> </a:t>
                      </a:r>
                      <a:endParaRPr lang="zh-CN" sz="1050" kern="100" dirty="0">
                        <a:effectLst/>
                      </a:endParaRPr>
                    </a:p>
                    <a:p>
                      <a:pPr indent="266700" algn="just">
                        <a:spcAft>
                          <a:spcPts val="0"/>
                        </a:spcAft>
                      </a:pPr>
                      <a:r>
                        <a:rPr lang="zh-CN" sz="1050" kern="100" dirty="0">
                          <a:effectLst/>
                        </a:rPr>
                        <a:t>本次会议结束</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95239441"/>
                  </a:ext>
                </a:extLst>
              </a:tr>
            </a:tbl>
          </a:graphicData>
        </a:graphic>
      </p:graphicFrame>
    </p:spTree>
    <p:extLst>
      <p:ext uri="{BB962C8B-B14F-4D97-AF65-F5344CB8AC3E}">
        <p14:creationId xmlns:p14="http://schemas.microsoft.com/office/powerpoint/2010/main" val="306470779"/>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7850" y="249067"/>
            <a:ext cx="8643848" cy="480131"/>
          </a:xfrm>
        </p:spPr>
        <p:txBody>
          <a:bodyPr/>
          <a:lstStyle/>
          <a:p>
            <a:r>
              <a:rPr lang="zh-CN" altLang="en-US" dirty="0"/>
              <a:t>工作会议 </a:t>
            </a:r>
            <a:r>
              <a:rPr lang="en-US" altLang="zh-CN" dirty="0"/>
              <a:t>8.30</a:t>
            </a:r>
            <a:endParaRPr lang="zh-CN" altLang="en-US" dirty="0"/>
          </a:p>
        </p:txBody>
      </p:sp>
      <p:sp>
        <p:nvSpPr>
          <p:cNvPr id="8" name="文本占位符 20">
            <a:extLst>
              <a:ext uri="{FF2B5EF4-FFF2-40B4-BE49-F238E27FC236}">
                <a16:creationId xmlns:a16="http://schemas.microsoft.com/office/drawing/2014/main" id="{6B616E3F-CAE2-4D50-BD0E-761C400525C0}"/>
              </a:ext>
            </a:extLst>
          </p:cNvPr>
          <p:cNvSpPr txBox="1">
            <a:spLocks/>
          </p:cNvSpPr>
          <p:nvPr/>
        </p:nvSpPr>
        <p:spPr>
          <a:xfrm>
            <a:off x="660400" y="5039052"/>
            <a:ext cx="7623139" cy="748228"/>
          </a:xfrm>
          <a:prstGeom prst="rect">
            <a:avLst/>
          </a:prstGeom>
        </p:spPr>
        <p:txBody>
          <a:bodyPr vert="horz" lIns="0" tIns="0" rIns="0" bIns="0" rtlCol="0">
            <a:noAutofit/>
          </a:bodyPr>
          <a:lstStyle>
            <a:lvl1pPr marL="0" marR="0" indent="0" algn="l" defTabSz="914400" rtl="0" eaLnBrk="1" fontAlgn="auto" latinLnBrk="0" hangingPunct="1">
              <a:lnSpc>
                <a:spcPct val="120000"/>
              </a:lnSpc>
              <a:spcBef>
                <a:spcPts val="1000"/>
              </a:spcBef>
              <a:spcAft>
                <a:spcPts val="0"/>
              </a:spcAft>
              <a:buClrTx/>
              <a:buSzTx/>
              <a:buFontTx/>
              <a:buNone/>
              <a:tabLst/>
              <a:defRPr lang="zh-CN" altLang="en-US" sz="1800" kern="1200" spc="300" dirty="0" smtClean="0">
                <a:solidFill>
                  <a:schemeClr val="tx1">
                    <a:lumMod val="85000"/>
                    <a:lumOff val="15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zh-CN" sz="1400" b="0" i="0" u="none" strike="noStrike" kern="100" cap="none" spc="300" normalizeH="0" baseline="0" noProof="0" dirty="0">
                <a:ln>
                  <a:noFill/>
                </a:ln>
                <a:solidFill>
                  <a:prstClr val="black">
                    <a:lumMod val="85000"/>
                    <a:lumOff val="15000"/>
                  </a:prstClr>
                </a:solidFill>
                <a:effectLst/>
                <a:uLnTx/>
                <a:uFillTx/>
                <a:latin typeface="微软雅黑"/>
                <a:ea typeface="微软雅黑"/>
                <a:cs typeface="+mn-cs"/>
              </a:rPr>
              <a:t>由组长确定会议讨论内容，本次会议主要是林湛组长与殷满鑫，张以宁，杜梁楷组员讨论接下来一周的编码工作，并重新对组员划分了工作，讨论了项目点的编码方向，并尝试使用编码进行了小样本集的运行与分析，获得了结果。各个组员认真参与讨论，发表自己的意见</a:t>
            </a:r>
            <a:endParaRPr kumimoji="0" lang="zh-CN" altLang="en-US" sz="14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endParaRPr>
          </a:p>
        </p:txBody>
      </p:sp>
      <p:graphicFrame>
        <p:nvGraphicFramePr>
          <p:cNvPr id="6" name="表格 5">
            <a:extLst>
              <a:ext uri="{FF2B5EF4-FFF2-40B4-BE49-F238E27FC236}">
                <a16:creationId xmlns:a16="http://schemas.microsoft.com/office/drawing/2014/main" id="{F0BEED05-6EE2-4387-BFA7-406A51EAAF61}"/>
              </a:ext>
            </a:extLst>
          </p:cNvPr>
          <p:cNvGraphicFramePr>
            <a:graphicFrameLocks noGrp="1"/>
          </p:cNvGraphicFramePr>
          <p:nvPr>
            <p:extLst>
              <p:ext uri="{D42A27DB-BD31-4B8C-83A1-F6EECF244321}">
                <p14:modId xmlns:p14="http://schemas.microsoft.com/office/powerpoint/2010/main" val="570254525"/>
              </p:ext>
            </p:extLst>
          </p:nvPr>
        </p:nvGraphicFramePr>
        <p:xfrm>
          <a:off x="6127750" y="820336"/>
          <a:ext cx="5998826" cy="2687172"/>
        </p:xfrm>
        <a:graphic>
          <a:graphicData uri="http://schemas.openxmlformats.org/drawingml/2006/table">
            <a:tbl>
              <a:tblPr firstRow="1" firstCol="1" bandRow="1">
                <a:tableStyleId>{00A15C55-8517-42AA-B614-E9B94910E393}</a:tableStyleId>
              </a:tblPr>
              <a:tblGrid>
                <a:gridCol w="1033131">
                  <a:extLst>
                    <a:ext uri="{9D8B030D-6E8A-4147-A177-3AD203B41FA5}">
                      <a16:colId xmlns:a16="http://schemas.microsoft.com/office/drawing/2014/main" val="449791315"/>
                    </a:ext>
                  </a:extLst>
                </a:gridCol>
                <a:gridCol w="1165744">
                  <a:extLst>
                    <a:ext uri="{9D8B030D-6E8A-4147-A177-3AD203B41FA5}">
                      <a16:colId xmlns:a16="http://schemas.microsoft.com/office/drawing/2014/main" val="2201941855"/>
                    </a:ext>
                  </a:extLst>
                </a:gridCol>
                <a:gridCol w="1480266">
                  <a:extLst>
                    <a:ext uri="{9D8B030D-6E8A-4147-A177-3AD203B41FA5}">
                      <a16:colId xmlns:a16="http://schemas.microsoft.com/office/drawing/2014/main" val="3755133236"/>
                    </a:ext>
                  </a:extLst>
                </a:gridCol>
                <a:gridCol w="786652">
                  <a:extLst>
                    <a:ext uri="{9D8B030D-6E8A-4147-A177-3AD203B41FA5}">
                      <a16:colId xmlns:a16="http://schemas.microsoft.com/office/drawing/2014/main" val="2333767556"/>
                    </a:ext>
                  </a:extLst>
                </a:gridCol>
                <a:gridCol w="1533033">
                  <a:extLst>
                    <a:ext uri="{9D8B030D-6E8A-4147-A177-3AD203B41FA5}">
                      <a16:colId xmlns:a16="http://schemas.microsoft.com/office/drawing/2014/main" val="2716723594"/>
                    </a:ext>
                  </a:extLst>
                </a:gridCol>
              </a:tblGrid>
              <a:tr h="283278">
                <a:tc gridSpan="5">
                  <a:txBody>
                    <a:bodyPr/>
                    <a:lstStyle/>
                    <a:p>
                      <a:pPr algn="ctr">
                        <a:spcAft>
                          <a:spcPts val="0"/>
                        </a:spcAft>
                      </a:pPr>
                      <a:r>
                        <a:rPr lang="zh-CN" sz="1500" kern="100">
                          <a:effectLst/>
                        </a:rPr>
                        <a:t>会议记录</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99980" marR="99980" marT="49990" marB="4999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57102481"/>
                  </a:ext>
                </a:extLst>
              </a:tr>
              <a:tr h="191629">
                <a:tc>
                  <a:txBody>
                    <a:bodyPr/>
                    <a:lstStyle/>
                    <a:p>
                      <a:pPr algn="just">
                        <a:spcAft>
                          <a:spcPts val="0"/>
                        </a:spcAft>
                      </a:pPr>
                      <a:r>
                        <a:rPr lang="zh-CN" sz="1100" kern="100">
                          <a:effectLst/>
                        </a:rPr>
                        <a:t>会议主题</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tc gridSpan="2">
                  <a:txBody>
                    <a:bodyPr/>
                    <a:lstStyle/>
                    <a:p>
                      <a:pPr algn="just">
                        <a:spcAft>
                          <a:spcPts val="0"/>
                        </a:spcAft>
                      </a:pPr>
                      <a:r>
                        <a:rPr lang="zh-CN" sz="1100" kern="100">
                          <a:effectLst/>
                        </a:rPr>
                        <a:t>‘机器学习</a:t>
                      </a:r>
                      <a:r>
                        <a:rPr lang="en-US" sz="1100" kern="100">
                          <a:effectLst/>
                        </a:rPr>
                        <a:t>APT</a:t>
                      </a:r>
                      <a:r>
                        <a:rPr lang="zh-CN" sz="1100" kern="100">
                          <a:effectLst/>
                        </a:rPr>
                        <a:t>检测’周例会</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99980" marR="99980" marT="49990" marB="49990"/>
                </a:tc>
                <a:tc hMerge="1">
                  <a:txBody>
                    <a:bodyPr/>
                    <a:lstStyle/>
                    <a:p>
                      <a:endParaRPr lang="zh-CN" altLang="en-US"/>
                    </a:p>
                  </a:txBody>
                  <a:tcPr/>
                </a:tc>
                <a:tc>
                  <a:txBody>
                    <a:bodyPr/>
                    <a:lstStyle/>
                    <a:p>
                      <a:pPr algn="ctr">
                        <a:spcAft>
                          <a:spcPts val="0"/>
                        </a:spcAft>
                      </a:pPr>
                      <a:r>
                        <a:rPr lang="zh-CN" sz="1100" kern="100">
                          <a:effectLst/>
                        </a:rPr>
                        <a:t>会议日期</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tc>
                  <a:txBody>
                    <a:bodyPr/>
                    <a:lstStyle/>
                    <a:p>
                      <a:pPr algn="just">
                        <a:spcAft>
                          <a:spcPts val="0"/>
                        </a:spcAft>
                      </a:pPr>
                      <a:r>
                        <a:rPr lang="en-US" sz="1100" kern="100">
                          <a:effectLst/>
                        </a:rPr>
                        <a:t>2021</a:t>
                      </a:r>
                      <a:r>
                        <a:rPr lang="zh-CN" sz="1100" kern="100">
                          <a:effectLst/>
                        </a:rPr>
                        <a:t>年</a:t>
                      </a:r>
                      <a:r>
                        <a:rPr lang="en-US" sz="1100" kern="100">
                          <a:effectLst/>
                        </a:rPr>
                        <a:t>8</a:t>
                      </a:r>
                      <a:r>
                        <a:rPr lang="zh-CN" sz="1100" kern="100">
                          <a:effectLst/>
                        </a:rPr>
                        <a:t>月</a:t>
                      </a:r>
                      <a:r>
                        <a:rPr lang="en-US" sz="1100" kern="100">
                          <a:effectLst/>
                        </a:rPr>
                        <a:t>30</a:t>
                      </a:r>
                      <a:r>
                        <a:rPr lang="zh-CN" sz="1100" kern="100">
                          <a:effectLst/>
                        </a:rPr>
                        <a:t>日</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extLst>
                  <a:ext uri="{0D108BD9-81ED-4DB2-BD59-A6C34878D82A}">
                    <a16:rowId xmlns:a16="http://schemas.microsoft.com/office/drawing/2014/main" val="3575297597"/>
                  </a:ext>
                </a:extLst>
              </a:tr>
              <a:tr h="349932">
                <a:tc>
                  <a:txBody>
                    <a:bodyPr/>
                    <a:lstStyle/>
                    <a:p>
                      <a:pPr algn="ctr">
                        <a:spcAft>
                          <a:spcPts val="0"/>
                        </a:spcAft>
                      </a:pPr>
                      <a:r>
                        <a:rPr lang="zh-CN" sz="1100" kern="100">
                          <a:effectLst/>
                        </a:rPr>
                        <a:t>会议地点</a:t>
                      </a:r>
                      <a:r>
                        <a:rPr lang="en-US" sz="1100" kern="100">
                          <a:effectLst/>
                        </a:rPr>
                        <a:t>/</a:t>
                      </a:r>
                      <a:r>
                        <a:rPr lang="zh-CN" sz="1100" kern="100">
                          <a:effectLst/>
                        </a:rPr>
                        <a:t>时间</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tc>
                  <a:txBody>
                    <a:bodyPr/>
                    <a:lstStyle/>
                    <a:p>
                      <a:pPr algn="just">
                        <a:spcAft>
                          <a:spcPts val="0"/>
                        </a:spcAft>
                      </a:pPr>
                      <a:r>
                        <a:rPr lang="zh-CN" sz="1100" kern="100">
                          <a:effectLst/>
                        </a:rPr>
                        <a:t>研究生楼</a:t>
                      </a:r>
                      <a:r>
                        <a:rPr lang="en-US" sz="1100" kern="100">
                          <a:effectLst/>
                        </a:rPr>
                        <a:t>606</a:t>
                      </a:r>
                      <a:r>
                        <a:rPr lang="zh-CN" sz="1100" kern="100">
                          <a:effectLst/>
                        </a:rPr>
                        <a:t>室</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tc>
                  <a:txBody>
                    <a:bodyPr/>
                    <a:lstStyle/>
                    <a:p>
                      <a:pPr algn="just">
                        <a:spcAft>
                          <a:spcPts val="0"/>
                        </a:spcAft>
                      </a:pPr>
                      <a:r>
                        <a:rPr lang="en-US" sz="1100" kern="100" dirty="0">
                          <a:effectLst/>
                        </a:rPr>
                        <a:t>8</a:t>
                      </a:r>
                      <a:r>
                        <a:rPr lang="zh-CN" sz="1100" kern="100" dirty="0">
                          <a:effectLst/>
                        </a:rPr>
                        <a:t>月</a:t>
                      </a:r>
                      <a:r>
                        <a:rPr lang="en-US" sz="1100" kern="100" dirty="0">
                          <a:effectLst/>
                        </a:rPr>
                        <a:t>30</a:t>
                      </a:r>
                      <a:r>
                        <a:rPr lang="zh-CN" sz="1100" kern="100" dirty="0">
                          <a:effectLst/>
                        </a:rPr>
                        <a:t>日</a:t>
                      </a:r>
                      <a:r>
                        <a:rPr lang="en-US" sz="1100" kern="100" dirty="0">
                          <a:effectLst/>
                        </a:rPr>
                        <a:t>  10:40</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tc>
                  <a:txBody>
                    <a:bodyPr/>
                    <a:lstStyle/>
                    <a:p>
                      <a:pPr algn="ctr">
                        <a:spcAft>
                          <a:spcPts val="0"/>
                        </a:spcAft>
                      </a:pPr>
                      <a:r>
                        <a:rPr lang="zh-CN" sz="1100" kern="100">
                          <a:effectLst/>
                        </a:rPr>
                        <a:t>记录人</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tc>
                  <a:txBody>
                    <a:bodyPr/>
                    <a:lstStyle/>
                    <a:p>
                      <a:pPr algn="just">
                        <a:spcAft>
                          <a:spcPts val="0"/>
                        </a:spcAft>
                      </a:pPr>
                      <a:r>
                        <a:rPr lang="zh-CN" sz="1100" kern="100">
                          <a:effectLst/>
                        </a:rPr>
                        <a:t>臧林顿</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extLst>
                  <a:ext uri="{0D108BD9-81ED-4DB2-BD59-A6C34878D82A}">
                    <a16:rowId xmlns:a16="http://schemas.microsoft.com/office/drawing/2014/main" val="3164637996"/>
                  </a:ext>
                </a:extLst>
              </a:tr>
              <a:tr h="191629">
                <a:tc>
                  <a:txBody>
                    <a:bodyPr/>
                    <a:lstStyle/>
                    <a:p>
                      <a:pPr algn="ctr">
                        <a:spcAft>
                          <a:spcPts val="0"/>
                        </a:spcAft>
                      </a:pPr>
                      <a:r>
                        <a:rPr lang="zh-CN" sz="1100" kern="100">
                          <a:effectLst/>
                        </a:rPr>
                        <a:t>参加人员</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tc gridSpan="4">
                  <a:txBody>
                    <a:bodyPr/>
                    <a:lstStyle/>
                    <a:p>
                      <a:pPr algn="just">
                        <a:spcAft>
                          <a:spcPts val="0"/>
                        </a:spcAft>
                      </a:pPr>
                      <a:r>
                        <a:rPr lang="zh-CN" sz="1100" kern="100">
                          <a:effectLst/>
                        </a:rPr>
                        <a:t>林湛，张以宁，殷满鑫，杜梁楷</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99980" marR="99980" marT="49990" marB="4999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38464391"/>
                  </a:ext>
                </a:extLst>
              </a:tr>
              <a:tr h="191629">
                <a:tc>
                  <a:txBody>
                    <a:bodyPr/>
                    <a:lstStyle/>
                    <a:p>
                      <a:pPr algn="ctr">
                        <a:spcAft>
                          <a:spcPts val="0"/>
                        </a:spcAft>
                      </a:pPr>
                      <a:r>
                        <a:rPr lang="zh-CN" sz="1100" kern="100">
                          <a:effectLst/>
                        </a:rPr>
                        <a:t>到会情况</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tc gridSpan="4">
                  <a:txBody>
                    <a:bodyPr/>
                    <a:lstStyle/>
                    <a:p>
                      <a:pPr algn="just">
                        <a:spcAft>
                          <a:spcPts val="0"/>
                        </a:spcAft>
                      </a:pPr>
                      <a:r>
                        <a:rPr lang="zh-CN" sz="1100" kern="100" dirty="0">
                          <a:effectLst/>
                        </a:rPr>
                        <a:t>林湛，张以宁，殷满鑫，杜梁楷</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9980" marR="99980" marT="49990" marB="4999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53558444"/>
                  </a:ext>
                </a:extLst>
              </a:tr>
              <a:tr h="191629">
                <a:tc>
                  <a:txBody>
                    <a:bodyPr/>
                    <a:lstStyle/>
                    <a:p>
                      <a:pPr algn="ctr">
                        <a:spcAft>
                          <a:spcPts val="0"/>
                        </a:spcAft>
                      </a:pPr>
                      <a:r>
                        <a:rPr lang="zh-CN" sz="1100" kern="100">
                          <a:effectLst/>
                        </a:rPr>
                        <a:t>会议议题</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tc gridSpan="4">
                  <a:txBody>
                    <a:bodyPr/>
                    <a:lstStyle/>
                    <a:p>
                      <a:pPr algn="just">
                        <a:spcAft>
                          <a:spcPts val="0"/>
                        </a:spcAft>
                      </a:pPr>
                      <a:r>
                        <a:rPr lang="zh-CN" sz="1100" kern="100">
                          <a:effectLst/>
                        </a:rPr>
                        <a:t>‘机器学习</a:t>
                      </a:r>
                      <a:r>
                        <a:rPr lang="en-US" sz="1100" kern="100">
                          <a:effectLst/>
                        </a:rPr>
                        <a:t>APT</a:t>
                      </a:r>
                      <a:r>
                        <a:rPr lang="zh-CN" sz="1100" kern="100">
                          <a:effectLst/>
                        </a:rPr>
                        <a:t>检测‘的未来一周编码方面工作</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99980" marR="99980" marT="49990" marB="4999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72324092"/>
                  </a:ext>
                </a:extLst>
              </a:tr>
              <a:tr h="874829">
                <a:tc>
                  <a:txBody>
                    <a:bodyPr/>
                    <a:lstStyle/>
                    <a:p>
                      <a:pPr algn="ctr">
                        <a:spcAft>
                          <a:spcPts val="0"/>
                        </a:spcAft>
                      </a:pPr>
                      <a:r>
                        <a:rPr lang="zh-CN" sz="1100" kern="100">
                          <a:effectLst/>
                        </a:rPr>
                        <a:t>会议内容</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tc gridSpan="4">
                  <a:txBody>
                    <a:bodyPr/>
                    <a:lstStyle/>
                    <a:p>
                      <a:pPr indent="266700" algn="just">
                        <a:spcAft>
                          <a:spcPts val="0"/>
                        </a:spcAft>
                      </a:pPr>
                      <a:r>
                        <a:rPr lang="zh-CN" sz="1100" kern="100" dirty="0">
                          <a:effectLst/>
                        </a:rPr>
                        <a:t>由组长确定会议讨论内容，本次会议主要是林湛组长与殷满鑫，张以宁，杜梁楷组员讨论接下来一周的编码工作，并重新对组员划分了工作，讨论了项目点的编码方向，并尝试使用编码进行了小样本集的运行与分析，获得了结果。各个组员认真参与讨论，发表自己的意见。</a:t>
                      </a:r>
                    </a:p>
                    <a:p>
                      <a:pPr indent="266700" algn="just">
                        <a:spcAft>
                          <a:spcPts val="0"/>
                        </a:spcAft>
                      </a:pPr>
                      <a:r>
                        <a:rPr lang="zh-CN" sz="1100" kern="100" dirty="0">
                          <a:effectLst/>
                        </a:rPr>
                        <a:t>本次会议结束</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9980" marR="99980" marT="49990" marB="4999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61593143"/>
                  </a:ext>
                </a:extLst>
              </a:tr>
            </a:tbl>
          </a:graphicData>
        </a:graphic>
      </p:graphicFrame>
      <p:pic>
        <p:nvPicPr>
          <p:cNvPr id="1026" name="图片 2">
            <a:extLst>
              <a:ext uri="{FF2B5EF4-FFF2-40B4-BE49-F238E27FC236}">
                <a16:creationId xmlns:a16="http://schemas.microsoft.com/office/drawing/2014/main" id="{13B7057C-95EF-4B7C-990F-F63DC5AF69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1041" y="4170706"/>
            <a:ext cx="2535535" cy="2064994"/>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7E6C7DFE-AAD5-4E99-9906-28A78B3AF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50" y="820337"/>
            <a:ext cx="5518150" cy="4127576"/>
          </a:xfrm>
          <a:prstGeom prst="rect">
            <a:avLst/>
          </a:prstGeom>
        </p:spPr>
      </p:pic>
    </p:spTree>
    <p:extLst>
      <p:ext uri="{BB962C8B-B14F-4D97-AF65-F5344CB8AC3E}">
        <p14:creationId xmlns:p14="http://schemas.microsoft.com/office/powerpoint/2010/main" val="3608678345"/>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7850" y="249067"/>
            <a:ext cx="8643848" cy="480131"/>
          </a:xfrm>
        </p:spPr>
        <p:txBody>
          <a:bodyPr/>
          <a:lstStyle/>
          <a:p>
            <a:r>
              <a:rPr lang="zh-CN" altLang="en-US" dirty="0"/>
              <a:t>工作会议</a:t>
            </a:r>
            <a:r>
              <a:rPr lang="en-US" altLang="zh-CN" dirty="0"/>
              <a:t> 9.5</a:t>
            </a:r>
            <a:endParaRPr lang="zh-CN" altLang="en-US" dirty="0"/>
          </a:p>
        </p:txBody>
      </p:sp>
      <p:pic>
        <p:nvPicPr>
          <p:cNvPr id="10" name="图片 9">
            <a:extLst>
              <a:ext uri="{FF2B5EF4-FFF2-40B4-BE49-F238E27FC236}">
                <a16:creationId xmlns:a16="http://schemas.microsoft.com/office/drawing/2014/main" id="{EB5C7EB8-94F1-4A7E-AE0A-BAF2D5388EE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1533" y="1028700"/>
            <a:ext cx="4417367" cy="3481876"/>
          </a:xfrm>
          <a:prstGeom prst="rect">
            <a:avLst/>
          </a:prstGeom>
          <a:noFill/>
          <a:ln>
            <a:noFill/>
          </a:ln>
        </p:spPr>
      </p:pic>
      <p:graphicFrame>
        <p:nvGraphicFramePr>
          <p:cNvPr id="3" name="表格 2">
            <a:extLst>
              <a:ext uri="{FF2B5EF4-FFF2-40B4-BE49-F238E27FC236}">
                <a16:creationId xmlns:a16="http://schemas.microsoft.com/office/drawing/2014/main" id="{F510D690-7782-4034-94CA-404B7FFB7698}"/>
              </a:ext>
            </a:extLst>
          </p:cNvPr>
          <p:cNvGraphicFramePr>
            <a:graphicFrameLocks noGrp="1"/>
          </p:cNvGraphicFramePr>
          <p:nvPr>
            <p:extLst/>
          </p:nvPr>
        </p:nvGraphicFramePr>
        <p:xfrm>
          <a:off x="660400" y="1028700"/>
          <a:ext cx="6293059" cy="5105284"/>
        </p:xfrm>
        <a:graphic>
          <a:graphicData uri="http://schemas.openxmlformats.org/drawingml/2006/table">
            <a:tbl>
              <a:tblPr firstRow="1" firstCol="1" bandRow="1">
                <a:tableStyleId>{5C22544A-7EE6-4342-B048-85BDC9FD1C3A}</a:tableStyleId>
              </a:tblPr>
              <a:tblGrid>
                <a:gridCol w="1083805">
                  <a:extLst>
                    <a:ext uri="{9D8B030D-6E8A-4147-A177-3AD203B41FA5}">
                      <a16:colId xmlns:a16="http://schemas.microsoft.com/office/drawing/2014/main" val="212211031"/>
                    </a:ext>
                  </a:extLst>
                </a:gridCol>
                <a:gridCol w="1222923">
                  <a:extLst>
                    <a:ext uri="{9D8B030D-6E8A-4147-A177-3AD203B41FA5}">
                      <a16:colId xmlns:a16="http://schemas.microsoft.com/office/drawing/2014/main" val="1431133655"/>
                    </a:ext>
                  </a:extLst>
                </a:gridCol>
                <a:gridCol w="1552871">
                  <a:extLst>
                    <a:ext uri="{9D8B030D-6E8A-4147-A177-3AD203B41FA5}">
                      <a16:colId xmlns:a16="http://schemas.microsoft.com/office/drawing/2014/main" val="3010874320"/>
                    </a:ext>
                  </a:extLst>
                </a:gridCol>
                <a:gridCol w="825235">
                  <a:extLst>
                    <a:ext uri="{9D8B030D-6E8A-4147-A177-3AD203B41FA5}">
                      <a16:colId xmlns:a16="http://schemas.microsoft.com/office/drawing/2014/main" val="3553149784"/>
                    </a:ext>
                  </a:extLst>
                </a:gridCol>
                <a:gridCol w="1608225">
                  <a:extLst>
                    <a:ext uri="{9D8B030D-6E8A-4147-A177-3AD203B41FA5}">
                      <a16:colId xmlns:a16="http://schemas.microsoft.com/office/drawing/2014/main" val="215257397"/>
                    </a:ext>
                  </a:extLst>
                </a:gridCol>
              </a:tblGrid>
              <a:tr h="465443">
                <a:tc gridSpan="5">
                  <a:txBody>
                    <a:bodyPr/>
                    <a:lstStyle/>
                    <a:p>
                      <a:pPr algn="ctr">
                        <a:spcAft>
                          <a:spcPts val="0"/>
                        </a:spcAft>
                      </a:pPr>
                      <a:r>
                        <a:rPr lang="zh-CN" sz="1400" kern="100" dirty="0">
                          <a:effectLst/>
                        </a:rPr>
                        <a:t>会议记录</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19676933"/>
                  </a:ext>
                </a:extLst>
              </a:tr>
              <a:tr h="314859">
                <a:tc>
                  <a:txBody>
                    <a:bodyPr/>
                    <a:lstStyle/>
                    <a:p>
                      <a:pPr algn="just">
                        <a:spcAft>
                          <a:spcPts val="0"/>
                        </a:spcAft>
                      </a:pPr>
                      <a:r>
                        <a:rPr lang="zh-CN" sz="1050" kern="100">
                          <a:effectLst/>
                        </a:rPr>
                        <a:t>会议主题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1050" kern="100">
                          <a:effectLst/>
                        </a:rPr>
                        <a:t>‘机器学习</a:t>
                      </a:r>
                      <a:r>
                        <a:rPr lang="en-US" sz="1050" kern="100">
                          <a:effectLst/>
                        </a:rPr>
                        <a:t>APT</a:t>
                      </a:r>
                      <a:r>
                        <a:rPr lang="zh-CN" sz="1050" kern="100">
                          <a:effectLst/>
                        </a:rPr>
                        <a:t>检测’周例会</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a:txBody>
                    <a:bodyPr/>
                    <a:lstStyle/>
                    <a:p>
                      <a:pPr algn="ctr">
                        <a:spcAft>
                          <a:spcPts val="0"/>
                        </a:spcAft>
                      </a:pPr>
                      <a:r>
                        <a:rPr lang="zh-CN" sz="1050" kern="100">
                          <a:effectLst/>
                        </a:rPr>
                        <a:t>会议日期</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2021</a:t>
                      </a:r>
                      <a:r>
                        <a:rPr lang="zh-CN" sz="1050" kern="100">
                          <a:effectLst/>
                        </a:rPr>
                        <a:t>年</a:t>
                      </a:r>
                      <a:r>
                        <a:rPr lang="en-US" sz="1050" kern="100">
                          <a:effectLst/>
                        </a:rPr>
                        <a:t>9</a:t>
                      </a:r>
                      <a:r>
                        <a:rPr lang="zh-CN" sz="1050" kern="100">
                          <a:effectLst/>
                        </a:rPr>
                        <a:t>月</a:t>
                      </a:r>
                      <a:r>
                        <a:rPr lang="en-US" sz="1050" kern="100">
                          <a:effectLst/>
                        </a:rPr>
                        <a:t>2</a:t>
                      </a:r>
                      <a:r>
                        <a:rPr lang="zh-CN" sz="1050" kern="100">
                          <a:effectLst/>
                        </a:rPr>
                        <a:t>日</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3363053"/>
                  </a:ext>
                </a:extLst>
              </a:tr>
              <a:tr h="574959">
                <a:tc>
                  <a:txBody>
                    <a:bodyPr/>
                    <a:lstStyle/>
                    <a:p>
                      <a:pPr algn="ctr">
                        <a:spcAft>
                          <a:spcPts val="0"/>
                        </a:spcAft>
                      </a:pPr>
                      <a:r>
                        <a:rPr lang="zh-CN" sz="1050" kern="100">
                          <a:effectLst/>
                        </a:rPr>
                        <a:t>会议地点</a:t>
                      </a:r>
                      <a:r>
                        <a:rPr lang="en-US" sz="1050" kern="100">
                          <a:effectLst/>
                        </a:rPr>
                        <a:t>/</a:t>
                      </a:r>
                      <a:r>
                        <a:rPr lang="zh-CN" sz="1050" kern="100">
                          <a:effectLst/>
                        </a:rPr>
                        <a:t>时间</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研究生楼</a:t>
                      </a:r>
                      <a:r>
                        <a:rPr lang="en-US" sz="1050" kern="100">
                          <a:effectLst/>
                        </a:rPr>
                        <a:t>606</a:t>
                      </a:r>
                      <a:r>
                        <a:rPr lang="zh-CN" sz="1050" kern="100">
                          <a:effectLst/>
                        </a:rPr>
                        <a:t>室</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9</a:t>
                      </a:r>
                      <a:r>
                        <a:rPr lang="zh-CN" sz="1050" kern="100">
                          <a:effectLst/>
                        </a:rPr>
                        <a:t>月</a:t>
                      </a:r>
                      <a:r>
                        <a:rPr lang="en-US" sz="1050" kern="100">
                          <a:effectLst/>
                        </a:rPr>
                        <a:t>2</a:t>
                      </a:r>
                      <a:r>
                        <a:rPr lang="zh-CN" sz="1050" kern="100">
                          <a:effectLst/>
                        </a:rPr>
                        <a:t>日</a:t>
                      </a:r>
                      <a:r>
                        <a:rPr lang="en-US" sz="1050" kern="100">
                          <a:effectLst/>
                        </a:rPr>
                        <a:t>  16:40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记录人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臧林顿</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3258021"/>
                  </a:ext>
                </a:extLst>
              </a:tr>
              <a:tr h="314859">
                <a:tc>
                  <a:txBody>
                    <a:bodyPr/>
                    <a:lstStyle/>
                    <a:p>
                      <a:pPr algn="ctr">
                        <a:spcAft>
                          <a:spcPts val="0"/>
                        </a:spcAft>
                      </a:pPr>
                      <a:r>
                        <a:rPr lang="zh-CN" sz="1050" kern="100">
                          <a:effectLst/>
                        </a:rPr>
                        <a:t>参加人员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algn="just">
                        <a:spcAft>
                          <a:spcPts val="0"/>
                        </a:spcAft>
                      </a:pPr>
                      <a:r>
                        <a:rPr lang="zh-CN" sz="1050" kern="100">
                          <a:effectLst/>
                        </a:rPr>
                        <a:t>林湛，臧林顿，罗潘亚欣，闫星润，张以宁，殷满鑫，杜梁楷，邱昌卿</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6411928"/>
                  </a:ext>
                </a:extLst>
              </a:tr>
              <a:tr h="314859">
                <a:tc>
                  <a:txBody>
                    <a:bodyPr/>
                    <a:lstStyle/>
                    <a:p>
                      <a:pPr algn="ctr">
                        <a:spcAft>
                          <a:spcPts val="0"/>
                        </a:spcAft>
                      </a:pPr>
                      <a:r>
                        <a:rPr lang="zh-CN" sz="1050" kern="100">
                          <a:effectLst/>
                        </a:rPr>
                        <a:t>到会情况</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algn="just">
                        <a:spcAft>
                          <a:spcPts val="0"/>
                        </a:spcAft>
                      </a:pPr>
                      <a:r>
                        <a:rPr lang="zh-CN" sz="1050" kern="100">
                          <a:effectLst/>
                        </a:rPr>
                        <a:t>林湛，臧林顿，罗潘亚欣，闫星润，张以宁，殷满鑫，杜梁楷，邱昌卿</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31660870"/>
                  </a:ext>
                </a:extLst>
              </a:tr>
              <a:tr h="438065">
                <a:tc>
                  <a:txBody>
                    <a:bodyPr/>
                    <a:lstStyle/>
                    <a:p>
                      <a:pPr algn="ctr">
                        <a:spcAft>
                          <a:spcPts val="0"/>
                        </a:spcAft>
                      </a:pPr>
                      <a:r>
                        <a:rPr lang="zh-CN" sz="1050" kern="100">
                          <a:effectLst/>
                        </a:rPr>
                        <a:t>会议议题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algn="just">
                        <a:spcAft>
                          <a:spcPts val="0"/>
                        </a:spcAft>
                      </a:pPr>
                      <a:r>
                        <a:rPr lang="zh-CN" sz="1050" kern="100">
                          <a:effectLst/>
                        </a:rPr>
                        <a:t>‘机器学习</a:t>
                      </a:r>
                      <a:r>
                        <a:rPr lang="en-US" sz="1050" kern="100">
                          <a:effectLst/>
                        </a:rPr>
                        <a:t>APT</a:t>
                      </a:r>
                      <a:r>
                        <a:rPr lang="zh-CN" sz="1050" kern="100">
                          <a:effectLst/>
                        </a:rPr>
                        <a:t>检测‘的工作安排</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35841776"/>
                  </a:ext>
                </a:extLst>
              </a:tr>
              <a:tr h="2587317">
                <a:tc>
                  <a:txBody>
                    <a:bodyPr/>
                    <a:lstStyle/>
                    <a:p>
                      <a:pPr algn="ctr">
                        <a:spcAft>
                          <a:spcPts val="0"/>
                        </a:spcAft>
                      </a:pPr>
                      <a:r>
                        <a:rPr lang="zh-CN" sz="1050" kern="100">
                          <a:effectLst/>
                        </a:rPr>
                        <a:t>会议内容</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indent="266700" algn="just">
                        <a:spcAft>
                          <a:spcPts val="0"/>
                        </a:spcAft>
                      </a:pPr>
                      <a:r>
                        <a:rPr lang="zh-CN" sz="1600" kern="100" dirty="0">
                          <a:effectLst/>
                        </a:rPr>
                        <a:t>由组长确定会议讨论内容，本次会议主要确定计划执行情况，系统设计文档，项目管理工具使用情况，经济决策工具使用截图、资金使用情况，以及重点讨论了测试方案及用例。</a:t>
                      </a:r>
                    </a:p>
                    <a:p>
                      <a:pPr indent="266700" algn="just">
                        <a:spcAft>
                          <a:spcPts val="0"/>
                        </a:spcAft>
                      </a:pPr>
                      <a:r>
                        <a:rPr lang="zh-CN" sz="1600" kern="100" dirty="0">
                          <a:effectLst/>
                        </a:rPr>
                        <a:t>同时将对已有的基础代码进行进一步的优化设计，对已有的模型也将进一步做提升。对涉及到的文档按照文档管理制度进行文档规范和解释代码。之后讲优化好的代码与模型交给测试人员去做不同模型，不同采样策略</a:t>
                      </a:r>
                      <a:r>
                        <a:rPr lang="en-US" sz="1600" kern="100" dirty="0">
                          <a:effectLst/>
                        </a:rPr>
                        <a:t>(</a:t>
                      </a:r>
                      <a:r>
                        <a:rPr lang="zh-CN" sz="1600" kern="100" dirty="0">
                          <a:effectLst/>
                        </a:rPr>
                        <a:t>普通，上采样，下采样</a:t>
                      </a:r>
                      <a:r>
                        <a:rPr lang="en-US" sz="1600" kern="100" dirty="0">
                          <a:effectLst/>
                        </a:rPr>
                        <a:t>)</a:t>
                      </a:r>
                      <a:r>
                        <a:rPr lang="zh-CN" sz="1600" kern="100" dirty="0">
                          <a:effectLst/>
                        </a:rPr>
                        <a:t>的准确率对比图表作为测试结果。</a:t>
                      </a:r>
                    </a:p>
                    <a:p>
                      <a:pPr indent="266700" algn="just">
                        <a:spcAft>
                          <a:spcPts val="0"/>
                        </a:spcAft>
                      </a:pPr>
                      <a:r>
                        <a:rPr lang="zh-CN" sz="1600" kern="100" dirty="0">
                          <a:effectLst/>
                        </a:rPr>
                        <a:t>各个组员认真参与讨论，发表自己的意见。</a:t>
                      </a:r>
                    </a:p>
                    <a:p>
                      <a:pPr indent="266700" algn="just">
                        <a:spcAft>
                          <a:spcPts val="0"/>
                        </a:spcAft>
                      </a:pPr>
                      <a:r>
                        <a:rPr lang="zh-CN" sz="1600" kern="100" dirty="0">
                          <a:effectLst/>
                        </a:rPr>
                        <a:t>本次会议结束</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3477038"/>
                  </a:ext>
                </a:extLst>
              </a:tr>
            </a:tbl>
          </a:graphicData>
        </a:graphic>
      </p:graphicFrame>
    </p:spTree>
    <p:extLst>
      <p:ext uri="{BB962C8B-B14F-4D97-AF65-F5344CB8AC3E}">
        <p14:creationId xmlns:p14="http://schemas.microsoft.com/office/powerpoint/2010/main" val="1771231431"/>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7850" y="249067"/>
            <a:ext cx="8643848" cy="480131"/>
          </a:xfrm>
        </p:spPr>
        <p:txBody>
          <a:bodyPr/>
          <a:lstStyle/>
          <a:p>
            <a:r>
              <a:rPr lang="zh-CN" altLang="en-US" dirty="0"/>
              <a:t>教师交流与指导</a:t>
            </a:r>
          </a:p>
        </p:txBody>
      </p:sp>
      <p:graphicFrame>
        <p:nvGraphicFramePr>
          <p:cNvPr id="4" name="表格 3">
            <a:extLst>
              <a:ext uri="{FF2B5EF4-FFF2-40B4-BE49-F238E27FC236}">
                <a16:creationId xmlns:a16="http://schemas.microsoft.com/office/drawing/2014/main" id="{11258E0E-B8E5-4480-94EB-34DAE1212E2F}"/>
              </a:ext>
            </a:extLst>
          </p:cNvPr>
          <p:cNvGraphicFramePr>
            <a:graphicFrameLocks noGrp="1"/>
          </p:cNvGraphicFramePr>
          <p:nvPr>
            <p:extLst>
              <p:ext uri="{D42A27DB-BD31-4B8C-83A1-F6EECF244321}">
                <p14:modId xmlns:p14="http://schemas.microsoft.com/office/powerpoint/2010/main" val="3065760979"/>
              </p:ext>
            </p:extLst>
          </p:nvPr>
        </p:nvGraphicFramePr>
        <p:xfrm>
          <a:off x="5311112" y="1028700"/>
          <a:ext cx="6207786" cy="5445456"/>
        </p:xfrm>
        <a:graphic>
          <a:graphicData uri="http://schemas.openxmlformats.org/drawingml/2006/table">
            <a:tbl>
              <a:tblPr firstRow="1" firstCol="1" bandRow="1">
                <a:tableStyleId>{5C22544A-7EE6-4342-B048-85BDC9FD1C3A}</a:tableStyleId>
              </a:tblPr>
              <a:tblGrid>
                <a:gridCol w="505768">
                  <a:extLst>
                    <a:ext uri="{9D8B030D-6E8A-4147-A177-3AD203B41FA5}">
                      <a16:colId xmlns:a16="http://schemas.microsoft.com/office/drawing/2014/main" val="320469538"/>
                    </a:ext>
                  </a:extLst>
                </a:gridCol>
                <a:gridCol w="1534626">
                  <a:extLst>
                    <a:ext uri="{9D8B030D-6E8A-4147-A177-3AD203B41FA5}">
                      <a16:colId xmlns:a16="http://schemas.microsoft.com/office/drawing/2014/main" val="1150706314"/>
                    </a:ext>
                  </a:extLst>
                </a:gridCol>
                <a:gridCol w="979666">
                  <a:extLst>
                    <a:ext uri="{9D8B030D-6E8A-4147-A177-3AD203B41FA5}">
                      <a16:colId xmlns:a16="http://schemas.microsoft.com/office/drawing/2014/main" val="3421474492"/>
                    </a:ext>
                  </a:extLst>
                </a:gridCol>
                <a:gridCol w="3187726">
                  <a:extLst>
                    <a:ext uri="{9D8B030D-6E8A-4147-A177-3AD203B41FA5}">
                      <a16:colId xmlns:a16="http://schemas.microsoft.com/office/drawing/2014/main" val="1752857067"/>
                    </a:ext>
                  </a:extLst>
                </a:gridCol>
              </a:tblGrid>
              <a:tr h="264222">
                <a:tc>
                  <a:txBody>
                    <a:bodyPr/>
                    <a:lstStyle/>
                    <a:p>
                      <a:pPr algn="just">
                        <a:spcAft>
                          <a:spcPts val="0"/>
                        </a:spcAft>
                      </a:pPr>
                      <a:r>
                        <a:rPr lang="zh-CN" sz="1050" kern="100">
                          <a:effectLst/>
                        </a:rPr>
                        <a:t>日期</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指导人员</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指导方式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指导内容</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7628222"/>
                  </a:ext>
                </a:extLst>
              </a:tr>
              <a:tr h="723740">
                <a:tc>
                  <a:txBody>
                    <a:bodyPr/>
                    <a:lstStyle/>
                    <a:p>
                      <a:pPr algn="just">
                        <a:spcAft>
                          <a:spcPts val="0"/>
                        </a:spcAft>
                      </a:pPr>
                      <a:r>
                        <a:rPr lang="en-US" sz="1050" kern="100">
                          <a:effectLst/>
                        </a:rPr>
                        <a:t>8.24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小组成员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线上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王勇老师建议我们使用</a:t>
                      </a:r>
                      <a:r>
                        <a:rPr lang="en-US" sz="1400" kern="100" dirty="0">
                          <a:effectLst/>
                        </a:rPr>
                        <a:t>cuckoo</a:t>
                      </a:r>
                      <a:r>
                        <a:rPr lang="zh-CN" sz="1400" kern="100" dirty="0">
                          <a:effectLst/>
                        </a:rPr>
                        <a:t>，因为他直接包含静态分析和动态分析，同时提醒我们小心样本病毒</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80945443"/>
                  </a:ext>
                </a:extLst>
              </a:tr>
              <a:tr h="792667">
                <a:tc>
                  <a:txBody>
                    <a:bodyPr/>
                    <a:lstStyle/>
                    <a:p>
                      <a:pPr algn="just">
                        <a:spcAft>
                          <a:spcPts val="0"/>
                        </a:spcAft>
                      </a:pPr>
                      <a:r>
                        <a:rPr lang="en-US" sz="1050" kern="100">
                          <a:effectLst/>
                        </a:rPr>
                        <a:t>8.27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全体成员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线上</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王勇老师为我们提供了课题所需的样本集，这样我们可以直接使用列出的样本进行训练。同时王勇老师为我们指导了</a:t>
                      </a:r>
                      <a:r>
                        <a:rPr lang="en-US" sz="1400" kern="100" dirty="0">
                          <a:effectLst/>
                        </a:rPr>
                        <a:t>viper-web</a:t>
                      </a:r>
                      <a:r>
                        <a:rPr lang="zh-CN" sz="1400" kern="100" dirty="0">
                          <a:effectLst/>
                        </a:rPr>
                        <a:t>方面的知识。</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9726209"/>
                  </a:ext>
                </a:extLst>
              </a:tr>
              <a:tr h="528444">
                <a:tc>
                  <a:txBody>
                    <a:bodyPr/>
                    <a:lstStyle/>
                    <a:p>
                      <a:pPr algn="just">
                        <a:spcAft>
                          <a:spcPts val="0"/>
                        </a:spcAft>
                      </a:pPr>
                      <a:r>
                        <a:rPr lang="en-US" sz="1050" kern="100">
                          <a:effectLst/>
                        </a:rPr>
                        <a:t>8.30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小组成员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线上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我们咨询了王勇老师关于数据的要求，同时指导我们一些对于</a:t>
                      </a:r>
                      <a:r>
                        <a:rPr lang="en-US" sz="1400" kern="100" dirty="0" err="1">
                          <a:effectLst/>
                        </a:rPr>
                        <a:t>guass</a:t>
                      </a:r>
                      <a:r>
                        <a:rPr lang="zh-CN" sz="1400" kern="100" dirty="0">
                          <a:effectLst/>
                        </a:rPr>
                        <a:t>数据库的使用方向</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3705616"/>
                  </a:ext>
                </a:extLst>
              </a:tr>
              <a:tr h="528444">
                <a:tc>
                  <a:txBody>
                    <a:bodyPr/>
                    <a:lstStyle/>
                    <a:p>
                      <a:pPr algn="just">
                        <a:spcAft>
                          <a:spcPts val="0"/>
                        </a:spcAft>
                      </a:pPr>
                      <a:r>
                        <a:rPr lang="en-US" sz="1050" kern="100">
                          <a:effectLst/>
                        </a:rPr>
                        <a:t>8.30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全体成员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线上</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王勇老师为我们提供了题目</a:t>
                      </a:r>
                      <a:r>
                        <a:rPr lang="en-US" sz="1400" kern="100" dirty="0">
                          <a:effectLst/>
                        </a:rPr>
                        <a:t>1-3</a:t>
                      </a:r>
                      <a:r>
                        <a:rPr lang="zh-CN" sz="1400" kern="100" dirty="0">
                          <a:effectLst/>
                        </a:rPr>
                        <a:t>的相关学习资料以及使用工具的安装，使用和扩展文档等等</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90667151"/>
                  </a:ext>
                </a:extLst>
              </a:tr>
              <a:tr h="1206232">
                <a:tc>
                  <a:txBody>
                    <a:bodyPr/>
                    <a:lstStyle/>
                    <a:p>
                      <a:pPr algn="just">
                        <a:spcAft>
                          <a:spcPts val="0"/>
                        </a:spcAft>
                      </a:pPr>
                      <a:r>
                        <a:rPr lang="en-US" sz="1050" kern="100">
                          <a:effectLst/>
                        </a:rPr>
                        <a:t>9.2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张以宁，杜梁楷，邱昌卿</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线上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王勇老师对我们组的成果提出建议，希望我们能在代码基础上进行参数的修改，模型的优化，最好再出一些解释代码和模型的文档，这样方便我们以后去做不同模型和采样策略的准确率对比图表</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48470822"/>
                  </a:ext>
                </a:extLst>
              </a:tr>
              <a:tr h="792667">
                <a:tc>
                  <a:txBody>
                    <a:bodyPr/>
                    <a:lstStyle/>
                    <a:p>
                      <a:pPr algn="just">
                        <a:spcAft>
                          <a:spcPts val="0"/>
                        </a:spcAft>
                      </a:pPr>
                      <a:r>
                        <a:rPr lang="en-US" sz="1050" kern="100">
                          <a:effectLst/>
                        </a:rPr>
                        <a:t>9.2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全体成员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线上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王勇老师提示我们对于样本，可以他的</a:t>
                      </a:r>
                      <a:r>
                        <a:rPr lang="en-US" sz="1400" kern="100" dirty="0">
                          <a:effectLst/>
                        </a:rPr>
                        <a:t>MD5</a:t>
                      </a:r>
                      <a:r>
                        <a:rPr lang="zh-CN" sz="1400" kern="100" dirty="0">
                          <a:effectLst/>
                        </a:rPr>
                        <a:t>值为检索条件，在</a:t>
                      </a:r>
                      <a:r>
                        <a:rPr lang="en-US" sz="1400" kern="100" dirty="0" err="1">
                          <a:effectLst/>
                        </a:rPr>
                        <a:t>virustotal</a:t>
                      </a:r>
                      <a:r>
                        <a:rPr lang="zh-CN" sz="1400" kern="100" dirty="0">
                          <a:effectLst/>
                        </a:rPr>
                        <a:t>网站上搜索，看一下它的杀软结果，以</a:t>
                      </a:r>
                      <a:r>
                        <a:rPr lang="en-US" sz="1400" kern="100" dirty="0">
                          <a:effectLst/>
                        </a:rPr>
                        <a:t>Kaspersky</a:t>
                      </a:r>
                      <a:r>
                        <a:rPr lang="zh-CN" sz="1400" kern="100" dirty="0">
                          <a:effectLst/>
                        </a:rPr>
                        <a:t>的结果为准</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88826924"/>
                  </a:ext>
                </a:extLst>
              </a:tr>
              <a:tr h="264222">
                <a:tc>
                  <a:txBody>
                    <a:bodyPr/>
                    <a:lstStyle/>
                    <a:p>
                      <a:pPr algn="just">
                        <a:spcAft>
                          <a:spcPts val="0"/>
                        </a:spcAft>
                      </a:pPr>
                      <a:r>
                        <a:rPr lang="en-US" sz="1050" kern="100">
                          <a:effectLst/>
                        </a:rPr>
                        <a:t>9.6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全体成员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线上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en-US"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3564779"/>
                  </a:ext>
                </a:extLst>
              </a:tr>
            </a:tbl>
          </a:graphicData>
        </a:graphic>
      </p:graphicFrame>
      <p:pic>
        <p:nvPicPr>
          <p:cNvPr id="6145" name="图片 1">
            <a:extLst>
              <a:ext uri="{FF2B5EF4-FFF2-40B4-BE49-F238E27FC236}">
                <a16:creationId xmlns:a16="http://schemas.microsoft.com/office/drawing/2014/main" id="{0ECB6FE5-E25D-4ABC-8E7B-A6511C98B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221" y="1028700"/>
            <a:ext cx="4674519" cy="452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971160"/>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3">
            <a:extLst>
              <a:ext uri="{FF2B5EF4-FFF2-40B4-BE49-F238E27FC236}">
                <a16:creationId xmlns:a16="http://schemas.microsoft.com/office/drawing/2014/main" id="{35A9FAEA-7235-41DE-A68D-FADE7302ECA3}"/>
              </a:ext>
            </a:extLst>
          </p:cNvPr>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6445433" y="1351810"/>
            <a:ext cx="2525713" cy="4392769"/>
          </a:xfrm>
          <a:prstGeom prst="rect">
            <a:avLst/>
          </a:prstGeom>
        </p:spPr>
      </p:pic>
      <p:pic>
        <p:nvPicPr>
          <p:cNvPr id="4" name="图片 3">
            <a:extLst>
              <a:ext uri="{FF2B5EF4-FFF2-40B4-BE49-F238E27FC236}">
                <a16:creationId xmlns:a16="http://schemas.microsoft.com/office/drawing/2014/main" id="{4C5D4D4C-7612-453D-8450-8B889ADE220A}"/>
              </a:ext>
            </a:extLst>
          </p:cNvPr>
          <p:cNvPicPr>
            <a:picLocks noChangeAspect="1"/>
          </p:cNvPicPr>
          <p:nvPr/>
        </p:nvPicPr>
        <p:blipFill>
          <a:blip r:embed="rId3"/>
          <a:stretch>
            <a:fillRect/>
          </a:stretch>
        </p:blipFill>
        <p:spPr>
          <a:xfrm>
            <a:off x="6405316" y="1739288"/>
            <a:ext cx="4458322" cy="2010056"/>
          </a:xfrm>
          <a:prstGeom prst="rect">
            <a:avLst/>
          </a:prstGeom>
        </p:spPr>
      </p:pic>
      <p:sp>
        <p:nvSpPr>
          <p:cNvPr id="2" name="标题 1"/>
          <p:cNvSpPr>
            <a:spLocks noGrp="1"/>
          </p:cNvSpPr>
          <p:nvPr>
            <p:ph type="title"/>
          </p:nvPr>
        </p:nvSpPr>
        <p:spPr>
          <a:xfrm>
            <a:off x="577850" y="249067"/>
            <a:ext cx="8643848" cy="480131"/>
          </a:xfrm>
        </p:spPr>
        <p:txBody>
          <a:bodyPr/>
          <a:lstStyle/>
          <a:p>
            <a:r>
              <a:rPr lang="zh-CN" altLang="en-US" dirty="0"/>
              <a:t>相关文档</a:t>
            </a:r>
          </a:p>
        </p:txBody>
      </p:sp>
      <p:pic>
        <p:nvPicPr>
          <p:cNvPr id="15" name="图片占位符 10">
            <a:extLst>
              <a:ext uri="{FF2B5EF4-FFF2-40B4-BE49-F238E27FC236}">
                <a16:creationId xmlns:a16="http://schemas.microsoft.com/office/drawing/2014/main" id="{9587D53A-26AB-41A2-A045-23EC9DF178E2}"/>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942975" y="1351810"/>
            <a:ext cx="2525713" cy="4392769"/>
          </a:xfrm>
          <a:prstGeom prst="rect">
            <a:avLst/>
          </a:prstGeom>
        </p:spPr>
      </p:pic>
      <p:pic>
        <p:nvPicPr>
          <p:cNvPr id="3" name="图片 2">
            <a:extLst>
              <a:ext uri="{FF2B5EF4-FFF2-40B4-BE49-F238E27FC236}">
                <a16:creationId xmlns:a16="http://schemas.microsoft.com/office/drawing/2014/main" id="{3E38DDB7-1670-469B-8C64-06DF0A63A5F3}"/>
              </a:ext>
            </a:extLst>
          </p:cNvPr>
          <p:cNvPicPr>
            <a:picLocks noChangeAspect="1"/>
          </p:cNvPicPr>
          <p:nvPr/>
        </p:nvPicPr>
        <p:blipFill>
          <a:blip r:embed="rId5"/>
          <a:stretch>
            <a:fillRect/>
          </a:stretch>
        </p:blipFill>
        <p:spPr>
          <a:xfrm>
            <a:off x="886197" y="1701800"/>
            <a:ext cx="5020376" cy="2981741"/>
          </a:xfrm>
          <a:prstGeom prst="rect">
            <a:avLst/>
          </a:prstGeom>
        </p:spPr>
      </p:pic>
      <p:sp>
        <p:nvSpPr>
          <p:cNvPr id="17" name="文本框 16">
            <a:extLst>
              <a:ext uri="{FF2B5EF4-FFF2-40B4-BE49-F238E27FC236}">
                <a16:creationId xmlns:a16="http://schemas.microsoft.com/office/drawing/2014/main" id="{41D80D00-488C-4CE2-89FD-236AF9C9791E}"/>
              </a:ext>
            </a:extLst>
          </p:cNvPr>
          <p:cNvSpPr txBox="1"/>
          <p:nvPr/>
        </p:nvSpPr>
        <p:spPr>
          <a:xfrm>
            <a:off x="2989385" y="2399183"/>
            <a:ext cx="2373923" cy="505588"/>
          </a:xfrm>
          <a:prstGeom prst="rect">
            <a:avLst/>
          </a:prstGeom>
          <a:solidFill>
            <a:schemeClr val="accent1"/>
          </a:solidFill>
        </p:spPr>
        <p:txBody>
          <a:bodyPr wrap="square" lIns="0" tIns="0" rIns="0" bIns="0" rtlCol="0" anchor="ctr" anchorCtr="0">
            <a:spAutoFit/>
          </a:bodyPr>
          <a:lstStyle>
            <a:defPPr>
              <a:defRPr lang="zh-CN"/>
            </a:defPPr>
            <a:lvl1pPr>
              <a:lnSpc>
                <a:spcPct val="130000"/>
              </a:lnSpc>
              <a:defRPr sz="4000" spc="300">
                <a:solidFill>
                  <a:schemeClr val="accent1"/>
                </a:solidFill>
                <a:latin typeface="+mj-ea"/>
                <a:ea typeface="+mj-ea"/>
              </a:defRPr>
            </a:lvl1pPr>
          </a:lstStyle>
          <a:p>
            <a:pPr marL="0" marR="0" lvl="0" indent="0" algn="ctr" defTabSz="914400" rtl="0" eaLnBrk="0" fontAlgn="base" latinLnBrk="0" hangingPunct="0">
              <a:lnSpc>
                <a:spcPct val="13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文档</a:t>
            </a:r>
          </a:p>
        </p:txBody>
      </p:sp>
      <p:sp>
        <p:nvSpPr>
          <p:cNvPr id="19" name="文本框 18">
            <a:extLst>
              <a:ext uri="{FF2B5EF4-FFF2-40B4-BE49-F238E27FC236}">
                <a16:creationId xmlns:a16="http://schemas.microsoft.com/office/drawing/2014/main" id="{80F78955-ACB0-4E37-9091-3C8DE4D29A3F}"/>
              </a:ext>
            </a:extLst>
          </p:cNvPr>
          <p:cNvSpPr txBox="1"/>
          <p:nvPr/>
        </p:nvSpPr>
        <p:spPr>
          <a:xfrm>
            <a:off x="8489715" y="2399183"/>
            <a:ext cx="2373923" cy="505588"/>
          </a:xfrm>
          <a:prstGeom prst="rect">
            <a:avLst/>
          </a:prstGeom>
          <a:solidFill>
            <a:schemeClr val="accent4"/>
          </a:solidFill>
        </p:spPr>
        <p:txBody>
          <a:bodyPr wrap="square" lIns="0" tIns="0" rIns="0" bIns="0" rtlCol="0" anchor="ctr" anchorCtr="0">
            <a:spAutoFit/>
          </a:bodyPr>
          <a:lstStyle>
            <a:defPPr>
              <a:defRPr lang="zh-CN"/>
            </a:defPPr>
            <a:lvl1pPr>
              <a:lnSpc>
                <a:spcPct val="130000"/>
              </a:lnSpc>
              <a:defRPr sz="4000" spc="300">
                <a:solidFill>
                  <a:schemeClr val="accent1"/>
                </a:solidFill>
                <a:latin typeface="+mj-ea"/>
                <a:ea typeface="+mj-ea"/>
              </a:defRPr>
            </a:lvl1pPr>
          </a:lstStyle>
          <a:p>
            <a:pPr marL="0" marR="0" lvl="0" indent="0" algn="ctr" defTabSz="914400" rtl="0" eaLnBrk="0" fontAlgn="base" latinLnBrk="0" hangingPunct="0">
              <a:lnSpc>
                <a:spcPct val="13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工作计划</a:t>
            </a:r>
          </a:p>
        </p:txBody>
      </p:sp>
      <p:sp>
        <p:nvSpPr>
          <p:cNvPr id="11" name="矩形 10">
            <a:extLst>
              <a:ext uri="{FF2B5EF4-FFF2-40B4-BE49-F238E27FC236}">
                <a16:creationId xmlns:a16="http://schemas.microsoft.com/office/drawing/2014/main" id="{7052D8EF-B83A-4DE4-B433-4B7729077075}"/>
              </a:ext>
            </a:extLst>
          </p:cNvPr>
          <p:cNvSpPr/>
          <p:nvPr/>
        </p:nvSpPr>
        <p:spPr>
          <a:xfrm>
            <a:off x="3624883" y="3006103"/>
            <a:ext cx="2084105" cy="3080335"/>
          </a:xfrm>
          <a:prstGeom prst="rect">
            <a:avLst/>
          </a:prstGeom>
          <a:solidFill>
            <a:srgbClr val="006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矩形 11">
            <a:extLst>
              <a:ext uri="{FF2B5EF4-FFF2-40B4-BE49-F238E27FC236}">
                <a16:creationId xmlns:a16="http://schemas.microsoft.com/office/drawing/2014/main" id="{8DA3E397-537B-4E79-8DF8-93A6BDC9CE0F}"/>
              </a:ext>
            </a:extLst>
          </p:cNvPr>
          <p:cNvSpPr/>
          <p:nvPr/>
        </p:nvSpPr>
        <p:spPr>
          <a:xfrm>
            <a:off x="9221698" y="3006104"/>
            <a:ext cx="2084105" cy="3080336"/>
          </a:xfrm>
          <a:prstGeom prst="rect">
            <a:avLst/>
          </a:pr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3" name="文本框 12">
            <a:extLst>
              <a:ext uri="{FF2B5EF4-FFF2-40B4-BE49-F238E27FC236}">
                <a16:creationId xmlns:a16="http://schemas.microsoft.com/office/drawing/2014/main" id="{3DB29225-F463-43CA-8DD4-D514BD8E0A64}"/>
              </a:ext>
            </a:extLst>
          </p:cNvPr>
          <p:cNvSpPr txBox="1"/>
          <p:nvPr/>
        </p:nvSpPr>
        <p:spPr>
          <a:xfrm>
            <a:off x="3686519" y="3192671"/>
            <a:ext cx="2080780" cy="2937343"/>
          </a:xfrm>
          <a:prstGeom prst="rect">
            <a:avLst/>
          </a:prstGeom>
          <a:noFill/>
        </p:spPr>
        <p:txBody>
          <a:bodyPr wrap="square" rtlCol="0">
            <a:spAutoFit/>
          </a:bodyPr>
          <a:lstStyle/>
          <a:p>
            <a:pPr lvl="0" algn="just" eaLnBrk="0" fontAlgn="base" hangingPunct="0">
              <a:lnSpc>
                <a:spcPct val="130000"/>
              </a:lnSpc>
              <a:spcBef>
                <a:spcPct val="0"/>
              </a:spcBef>
              <a:spcAft>
                <a:spcPct val="0"/>
              </a:spcAft>
            </a:pPr>
            <a:r>
              <a:rPr lang="zh-CN" altLang="en-US" spc="300" dirty="0">
                <a:solidFill>
                  <a:prstClr val="white"/>
                </a:solidFill>
                <a:latin typeface="Century Gothic" panose="020B0502020202020204" pitchFamily="34" charset="0"/>
                <a:ea typeface="微软雅黑" panose="020B0503020204020204" pitchFamily="34" charset="-122"/>
              </a:rPr>
              <a:t>形成了</a:t>
            </a:r>
            <a:endParaRPr lang="en-US" altLang="zh-CN" spc="300" dirty="0">
              <a:solidFill>
                <a:prstClr val="white"/>
              </a:solidFill>
              <a:latin typeface="Century Gothic" panose="020B0502020202020204" pitchFamily="34" charset="0"/>
              <a:ea typeface="微软雅黑" panose="020B0503020204020204" pitchFamily="34" charset="-122"/>
            </a:endParaRPr>
          </a:p>
          <a:p>
            <a:pPr lvl="0" algn="just" eaLnBrk="0" fontAlgn="base" hangingPunct="0">
              <a:lnSpc>
                <a:spcPct val="130000"/>
              </a:lnSpc>
              <a:spcBef>
                <a:spcPct val="0"/>
              </a:spcBef>
              <a:spcAft>
                <a:spcPct val="0"/>
              </a:spcAft>
            </a:pPr>
            <a:r>
              <a:rPr lang="en-US" altLang="zh-CN" spc="300" dirty="0">
                <a:solidFill>
                  <a:prstClr val="white"/>
                </a:solidFill>
                <a:latin typeface="Century Gothic" panose="020B0502020202020204" pitchFamily="34" charset="0"/>
                <a:ea typeface="微软雅黑" panose="020B0503020204020204" pitchFamily="34" charset="-122"/>
              </a:rPr>
              <a:t>  </a:t>
            </a:r>
            <a:r>
              <a:rPr lang="zh-CN" altLang="en-US" spc="300" dirty="0">
                <a:solidFill>
                  <a:prstClr val="white"/>
                </a:solidFill>
                <a:latin typeface="Century Gothic" panose="020B0502020202020204" pitchFamily="34" charset="0"/>
                <a:ea typeface="微软雅黑" panose="020B0503020204020204" pitchFamily="34" charset="-122"/>
              </a:rPr>
              <a:t>会议记录</a:t>
            </a:r>
            <a:endParaRPr lang="en-US" altLang="zh-CN" spc="300" dirty="0">
              <a:solidFill>
                <a:prstClr val="white"/>
              </a:solidFill>
              <a:latin typeface="Century Gothic" panose="020B0502020202020204" pitchFamily="34" charset="0"/>
              <a:ea typeface="微软雅黑" panose="020B0503020204020204" pitchFamily="34" charset="-122"/>
            </a:endParaRPr>
          </a:p>
          <a:p>
            <a:pPr lvl="0" algn="just" eaLnBrk="0" fontAlgn="base" hangingPunct="0">
              <a:lnSpc>
                <a:spcPct val="130000"/>
              </a:lnSpc>
              <a:spcBef>
                <a:spcPct val="0"/>
              </a:spcBef>
              <a:spcAft>
                <a:spcPct val="0"/>
              </a:spcAft>
            </a:pPr>
            <a:r>
              <a:rPr lang="zh-CN" altLang="en-US" spc="300" dirty="0">
                <a:solidFill>
                  <a:prstClr val="white"/>
                </a:solidFill>
                <a:latin typeface="Century Gothic" panose="020B0502020202020204" pitchFamily="34" charset="0"/>
                <a:ea typeface="微软雅黑" panose="020B0503020204020204" pitchFamily="34" charset="-122"/>
              </a:rPr>
              <a:t>  需求分析</a:t>
            </a:r>
            <a:endParaRPr lang="en-US" altLang="zh-CN" spc="300" dirty="0">
              <a:solidFill>
                <a:prstClr val="white"/>
              </a:solidFill>
              <a:latin typeface="Century Gothic" panose="020B0502020202020204" pitchFamily="34" charset="0"/>
              <a:ea typeface="微软雅黑" panose="020B0503020204020204" pitchFamily="34" charset="-122"/>
            </a:endParaRPr>
          </a:p>
          <a:p>
            <a:pPr lvl="0" algn="just" eaLnBrk="0" fontAlgn="base" hangingPunct="0">
              <a:lnSpc>
                <a:spcPct val="130000"/>
              </a:lnSpc>
              <a:spcBef>
                <a:spcPct val="0"/>
              </a:spcBef>
              <a:spcAft>
                <a:spcPct val="0"/>
              </a:spcAft>
            </a:pPr>
            <a:r>
              <a:rPr lang="en-US" altLang="zh-CN" spc="300" dirty="0">
                <a:solidFill>
                  <a:prstClr val="white"/>
                </a:solidFill>
                <a:latin typeface="Century Gothic" panose="020B0502020202020204" pitchFamily="34" charset="0"/>
                <a:ea typeface="微软雅黑" panose="020B0503020204020204" pitchFamily="34" charset="-122"/>
              </a:rPr>
              <a:t>  </a:t>
            </a:r>
            <a:r>
              <a:rPr lang="zh-CN" altLang="en-US" spc="300" dirty="0">
                <a:solidFill>
                  <a:prstClr val="white"/>
                </a:solidFill>
                <a:latin typeface="Century Gothic" panose="020B0502020202020204" pitchFamily="34" charset="0"/>
                <a:ea typeface="微软雅黑" panose="020B0503020204020204" pitchFamily="34" charset="-122"/>
              </a:rPr>
              <a:t>项目管理计划</a:t>
            </a:r>
            <a:endParaRPr lang="en-US" altLang="zh-CN" spc="300" dirty="0">
              <a:solidFill>
                <a:prstClr val="white"/>
              </a:solidFill>
              <a:latin typeface="Century Gothic" panose="020B0502020202020204" pitchFamily="34" charset="0"/>
              <a:ea typeface="微软雅黑" panose="020B0503020204020204" pitchFamily="34" charset="-122"/>
            </a:endParaRPr>
          </a:p>
          <a:p>
            <a:pPr lvl="0" algn="just" eaLnBrk="0" fontAlgn="base" hangingPunct="0">
              <a:lnSpc>
                <a:spcPct val="130000"/>
              </a:lnSpc>
              <a:spcBef>
                <a:spcPct val="0"/>
              </a:spcBef>
              <a:spcAft>
                <a:spcPct val="0"/>
              </a:spcAft>
            </a:pPr>
            <a:r>
              <a:rPr lang="en-US" altLang="zh-CN" spc="300" dirty="0">
                <a:solidFill>
                  <a:prstClr val="white"/>
                </a:solidFill>
                <a:latin typeface="Century Gothic" panose="020B0502020202020204" pitchFamily="34" charset="0"/>
                <a:ea typeface="微软雅黑" panose="020B0503020204020204" pitchFamily="34" charset="-122"/>
              </a:rPr>
              <a:t>  </a:t>
            </a:r>
            <a:r>
              <a:rPr lang="zh-CN" altLang="en-US" spc="300" dirty="0">
                <a:solidFill>
                  <a:prstClr val="white"/>
                </a:solidFill>
                <a:latin typeface="Century Gothic" panose="020B0502020202020204" pitchFamily="34" charset="0"/>
                <a:ea typeface="微软雅黑" panose="020B0503020204020204" pitchFamily="34" charset="-122"/>
              </a:rPr>
              <a:t>工作计划</a:t>
            </a:r>
            <a:endParaRPr lang="en-US" altLang="zh-CN" spc="300" dirty="0">
              <a:solidFill>
                <a:prstClr val="white"/>
              </a:solidFill>
              <a:latin typeface="Century Gothic" panose="020B0502020202020204" pitchFamily="34" charset="0"/>
              <a:ea typeface="微软雅黑" panose="020B0503020204020204" pitchFamily="34" charset="-122"/>
            </a:endParaRPr>
          </a:p>
          <a:p>
            <a:pPr lvl="0" algn="just" eaLnBrk="0" fontAlgn="base" hangingPunct="0">
              <a:lnSpc>
                <a:spcPct val="130000"/>
              </a:lnSpc>
              <a:spcBef>
                <a:spcPct val="0"/>
              </a:spcBef>
              <a:spcAft>
                <a:spcPct val="0"/>
              </a:spcAft>
            </a:pPr>
            <a:r>
              <a:rPr lang="en-US" altLang="zh-CN" spc="300" dirty="0">
                <a:solidFill>
                  <a:prstClr val="white"/>
                </a:solidFill>
                <a:latin typeface="Century Gothic" panose="020B0502020202020204" pitchFamily="34" charset="0"/>
                <a:ea typeface="微软雅黑" panose="020B0503020204020204" pitchFamily="34" charset="-122"/>
              </a:rPr>
              <a:t>  </a:t>
            </a:r>
            <a:r>
              <a:rPr lang="zh-CN" altLang="en-US" spc="300" dirty="0">
                <a:solidFill>
                  <a:prstClr val="white"/>
                </a:solidFill>
                <a:latin typeface="Century Gothic" panose="020B0502020202020204" pitchFamily="34" charset="0"/>
                <a:ea typeface="微软雅黑" panose="020B0503020204020204" pitchFamily="34" charset="-122"/>
              </a:rPr>
              <a:t>经济决策</a:t>
            </a:r>
            <a:endParaRPr lang="en-US" altLang="zh-CN" spc="300" dirty="0">
              <a:solidFill>
                <a:prstClr val="white"/>
              </a:solidFill>
              <a:latin typeface="Century Gothic" panose="020B0502020202020204" pitchFamily="34" charset="0"/>
              <a:ea typeface="微软雅黑" panose="020B0503020204020204" pitchFamily="34" charset="-122"/>
            </a:endParaRPr>
          </a:p>
          <a:p>
            <a:pPr lvl="0" algn="just" eaLnBrk="0" fontAlgn="base" hangingPunct="0">
              <a:lnSpc>
                <a:spcPct val="130000"/>
              </a:lnSpc>
              <a:spcBef>
                <a:spcPct val="0"/>
              </a:spcBef>
              <a:spcAft>
                <a:spcPct val="0"/>
              </a:spcAft>
            </a:pPr>
            <a:r>
              <a:rPr lang="en-US" altLang="zh-CN" spc="300" dirty="0">
                <a:solidFill>
                  <a:prstClr val="white"/>
                </a:solidFill>
                <a:latin typeface="Century Gothic" panose="020B0502020202020204" pitchFamily="34" charset="0"/>
                <a:ea typeface="微软雅黑" panose="020B0503020204020204" pitchFamily="34" charset="-122"/>
              </a:rPr>
              <a:t>  </a:t>
            </a:r>
            <a:r>
              <a:rPr lang="zh-CN" altLang="en-US" spc="300" dirty="0">
                <a:solidFill>
                  <a:prstClr val="white"/>
                </a:solidFill>
                <a:latin typeface="Century Gothic" panose="020B0502020202020204" pitchFamily="34" charset="0"/>
                <a:ea typeface="微软雅黑" panose="020B0503020204020204" pitchFamily="34" charset="-122"/>
              </a:rPr>
              <a:t>用户手册</a:t>
            </a:r>
            <a:endParaRPr lang="en-US" altLang="zh-CN" spc="300" dirty="0">
              <a:solidFill>
                <a:prstClr val="white"/>
              </a:solidFill>
              <a:latin typeface="Century Gothic" panose="020B0502020202020204" pitchFamily="34" charset="0"/>
              <a:ea typeface="微软雅黑" panose="020B0503020204020204" pitchFamily="34" charset="-122"/>
            </a:endParaRPr>
          </a:p>
          <a:p>
            <a:pPr lvl="0" algn="just" eaLnBrk="0" fontAlgn="base" hangingPunct="0">
              <a:lnSpc>
                <a:spcPct val="130000"/>
              </a:lnSpc>
              <a:spcBef>
                <a:spcPct val="0"/>
              </a:spcBef>
              <a:spcAft>
                <a:spcPct val="0"/>
              </a:spcAft>
            </a:pPr>
            <a:r>
              <a:rPr lang="zh-CN" altLang="en-US" spc="300" dirty="0">
                <a:solidFill>
                  <a:prstClr val="white"/>
                </a:solidFill>
                <a:latin typeface="Century Gothic" panose="020B0502020202020204" pitchFamily="34" charset="0"/>
                <a:ea typeface="微软雅黑" panose="020B0503020204020204" pitchFamily="34" charset="-122"/>
              </a:rPr>
              <a:t>等文档</a:t>
            </a:r>
            <a:endParaRPr lang="en-US" altLang="zh-CN" spc="300" dirty="0">
              <a:solidFill>
                <a:prstClr val="white"/>
              </a:solidFill>
              <a:latin typeface="Century Gothic" panose="020B0502020202020204" pitchFamily="34" charset="0"/>
              <a:ea typeface="微软雅黑" panose="020B0503020204020204" pitchFamily="34" charset="-122"/>
            </a:endParaRPr>
          </a:p>
        </p:txBody>
      </p:sp>
      <p:sp>
        <p:nvSpPr>
          <p:cNvPr id="20" name="文本框 19">
            <a:extLst>
              <a:ext uri="{FF2B5EF4-FFF2-40B4-BE49-F238E27FC236}">
                <a16:creationId xmlns:a16="http://schemas.microsoft.com/office/drawing/2014/main" id="{0623A5F7-5CF0-49EA-92C9-DA45801B2712}"/>
              </a:ext>
            </a:extLst>
          </p:cNvPr>
          <p:cNvSpPr txBox="1"/>
          <p:nvPr/>
        </p:nvSpPr>
        <p:spPr>
          <a:xfrm>
            <a:off x="9280009" y="3149097"/>
            <a:ext cx="1969016" cy="2937343"/>
          </a:xfrm>
          <a:prstGeom prst="rect">
            <a:avLst/>
          </a:prstGeom>
          <a:noFill/>
        </p:spPr>
        <p:txBody>
          <a:bodyPr wrap="square" rtlCol="0">
            <a:spAutoFit/>
          </a:bodyPr>
          <a:lstStyle/>
          <a:p>
            <a:pPr lvl="0" algn="just" eaLnBrk="0" fontAlgn="base" hangingPunct="0">
              <a:lnSpc>
                <a:spcPct val="130000"/>
              </a:lnSpc>
              <a:spcBef>
                <a:spcPct val="0"/>
              </a:spcBef>
              <a:spcAft>
                <a:spcPct val="0"/>
              </a:spcAft>
            </a:pPr>
            <a:r>
              <a:rPr lang="zh-CN" altLang="en-US" spc="300" dirty="0">
                <a:solidFill>
                  <a:prstClr val="white"/>
                </a:solidFill>
                <a:latin typeface="Century Gothic" panose="020B0502020202020204" pitchFamily="34" charset="0"/>
                <a:ea typeface="微软雅黑" panose="020B0503020204020204" pitchFamily="34" charset="-122"/>
              </a:rPr>
              <a:t>每个主要角色编写了自己的工作计划并根据执行情况进行描述，同时附加了遇到的困难和解决方法</a:t>
            </a:r>
            <a:endParaRPr kumimoji="0" lang="zh-CN" altLang="en-US" b="0" i="0" u="none" strike="noStrike" kern="1200" cap="none" spc="30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723738740"/>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AA782-7166-43F9-962E-E8A84B1934A0}"/>
              </a:ext>
            </a:extLst>
          </p:cNvPr>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04</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7" name="文本框 6">
            <a:extLst>
              <a:ext uri="{FF2B5EF4-FFF2-40B4-BE49-F238E27FC236}">
                <a16:creationId xmlns:a16="http://schemas.microsoft.com/office/drawing/2014/main" id="{C646537D-7E47-4B9F-B532-AD200E213B24}"/>
              </a:ext>
            </a:extLst>
          </p:cNvPr>
          <p:cNvSpPr txBox="1"/>
          <p:nvPr/>
        </p:nvSpPr>
        <p:spPr>
          <a:xfrm>
            <a:off x="5550367" y="2400894"/>
            <a:ext cx="3724096"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200" cap="none" spc="6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rPr>
              <a:t>软件过程工具</a:t>
            </a:r>
          </a:p>
        </p:txBody>
      </p:sp>
      <p:sp>
        <p:nvSpPr>
          <p:cNvPr id="8" name="文本框 7">
            <a:extLst>
              <a:ext uri="{FF2B5EF4-FFF2-40B4-BE49-F238E27FC236}">
                <a16:creationId xmlns:a16="http://schemas.microsoft.com/office/drawing/2014/main" id="{C0BCE660-462C-42D1-B7D6-846700805A3F}"/>
              </a:ext>
            </a:extLst>
          </p:cNvPr>
          <p:cNvSpPr txBox="1"/>
          <p:nvPr/>
        </p:nvSpPr>
        <p:spPr>
          <a:xfrm>
            <a:off x="5550367" y="3775625"/>
            <a:ext cx="1083951" cy="523220"/>
          </a:xfrm>
          <a:prstGeom prst="rect">
            <a:avLst/>
          </a:prstGeom>
          <a:noFill/>
        </p:spPr>
        <p:txBody>
          <a:bodyPr wrap="none" rtlCol="0">
            <a:spAutoFit/>
          </a:bodyPr>
          <a:lstStyle/>
          <a:p>
            <a:pPr lvl="0" eaLnBrk="0" fontAlgn="base" hangingPunct="0">
              <a:spcBef>
                <a:spcPct val="0"/>
              </a:spcBef>
              <a:spcAft>
                <a:spcPct val="0"/>
              </a:spcAft>
            </a:pPr>
            <a:r>
              <a:rPr lang="en-US" altLang="zh-CN" sz="2800" spc="100" dirty="0">
                <a:solidFill>
                  <a:prstClr val="white">
                    <a:lumMod val="75000"/>
                  </a:prstClr>
                </a:solidFill>
                <a:latin typeface="Century Gothic" panose="020B0502020202020204" pitchFamily="34" charset="0"/>
                <a:ea typeface="微软雅黑" panose="020B0503020204020204" pitchFamily="34" charset="-122"/>
              </a:rPr>
              <a:t>Tools</a:t>
            </a:r>
            <a:endParaRPr kumimoji="0" lang="zh-CN" altLang="en-US" sz="2800" b="0" i="0" u="none" strike="noStrike" kern="1200" cap="none" spc="100" normalizeH="0" baseline="0" noProof="0" dirty="0">
              <a:ln>
                <a:noFill/>
              </a:ln>
              <a:solidFill>
                <a:prstClr val="white">
                  <a:lumMod val="75000"/>
                </a:prstClr>
              </a:solidFill>
              <a:effectLst/>
              <a:uLnTx/>
              <a:uFillTx/>
              <a:latin typeface="Century Gothic" panose="020B0502020202020204" pitchFamily="34" charset="0"/>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1B6F541E-B87E-4A95-B60E-7035BF308E17}"/>
              </a:ext>
            </a:extLst>
          </p:cNvPr>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F12246C-75E2-4D58-B0D6-1A4AE1F1978B}"/>
              </a:ext>
            </a:extLst>
          </p:cNvPr>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25" name="组合 24">
            <a:extLst>
              <a:ext uri="{FF2B5EF4-FFF2-40B4-BE49-F238E27FC236}">
                <a16:creationId xmlns:a16="http://schemas.microsoft.com/office/drawing/2014/main" id="{1E414B75-D140-4E03-B375-68221EAF31A8}"/>
              </a:ext>
            </a:extLst>
          </p:cNvPr>
          <p:cNvGrpSpPr/>
          <p:nvPr/>
        </p:nvGrpSpPr>
        <p:grpSpPr>
          <a:xfrm>
            <a:off x="10467218" y="5850000"/>
            <a:ext cx="1052654" cy="108000"/>
            <a:chOff x="10467218" y="6126091"/>
            <a:chExt cx="1052654" cy="108000"/>
          </a:xfrm>
        </p:grpSpPr>
        <p:sp>
          <p:nvSpPr>
            <p:cNvPr id="26" name="椭圆 25">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7" name="椭圆 26">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8" name="椭圆 27">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9" name="椭圆 28">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0" name="椭圆 29">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13" name="椭圆 12">
            <a:extLst>
              <a:ext uri="{FF2B5EF4-FFF2-40B4-BE49-F238E27FC236}">
                <a16:creationId xmlns:a16="http://schemas.microsoft.com/office/drawing/2014/main" id="{8BF495AC-A304-463D-B19C-D52A48B90CEA}"/>
              </a:ext>
            </a:extLst>
          </p:cNvPr>
          <p:cNvSpPr/>
          <p:nvPr/>
        </p:nvSpPr>
        <p:spPr>
          <a:xfrm>
            <a:off x="11648036" y="5850000"/>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1984295699"/>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5CFD597-4928-45D2-91F9-778215219B06}"/>
              </a:ext>
            </a:extLst>
          </p:cNvPr>
          <p:cNvPicPr/>
          <p:nvPr/>
        </p:nvPicPr>
        <p:blipFill>
          <a:blip r:embed="rId2"/>
          <a:stretch>
            <a:fillRect/>
          </a:stretch>
        </p:blipFill>
        <p:spPr>
          <a:xfrm>
            <a:off x="0" y="1653237"/>
            <a:ext cx="14021935" cy="2778502"/>
          </a:xfrm>
          <a:prstGeom prst="rect">
            <a:avLst/>
          </a:prstGeom>
        </p:spPr>
      </p:pic>
      <p:sp>
        <p:nvSpPr>
          <p:cNvPr id="16" name="矩形 15">
            <a:extLst>
              <a:ext uri="{FF2B5EF4-FFF2-40B4-BE49-F238E27FC236}">
                <a16:creationId xmlns:a16="http://schemas.microsoft.com/office/drawing/2014/main" id="{CA37852C-25CD-4C9B-8647-C23C26D85983}"/>
              </a:ext>
            </a:extLst>
          </p:cNvPr>
          <p:cNvSpPr/>
          <p:nvPr/>
        </p:nvSpPr>
        <p:spPr>
          <a:xfrm>
            <a:off x="660401" y="4340888"/>
            <a:ext cx="10858500" cy="1525793"/>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7" name="文本框">
            <a:extLst>
              <a:ext uri="{FF2B5EF4-FFF2-40B4-BE49-F238E27FC236}">
                <a16:creationId xmlns:a16="http://schemas.microsoft.com/office/drawing/2014/main" id="{1DA08249-D432-4C82-8026-0891E491D811}"/>
              </a:ext>
            </a:extLst>
          </p:cNvPr>
          <p:cNvSpPr txBox="1"/>
          <p:nvPr/>
        </p:nvSpPr>
        <p:spPr>
          <a:xfrm>
            <a:off x="1017778" y="5157329"/>
            <a:ext cx="10143745" cy="757067"/>
          </a:xfrm>
          <a:prstGeom prst="rect">
            <a:avLst/>
          </a:prstGeom>
          <a:noFill/>
        </p:spPr>
        <p:txBody>
          <a:bodyPr wrap="square" lIns="0" tIns="0" rIns="0" bIns="0" rtlCol="0">
            <a:spAutoFit/>
          </a:bodyPr>
          <a:lstStyle/>
          <a:p>
            <a:pPr marL="0" marR="0" lvl="0" indent="0" algn="just" defTabSz="914400" rtl="0" eaLnBrk="0" fontAlgn="base" latinLnBrk="0" hangingPunct="0">
              <a:lnSpc>
                <a:spcPct val="130000"/>
              </a:lnSpc>
              <a:spcBef>
                <a:spcPct val="0"/>
              </a:spcBef>
              <a:spcAft>
                <a:spcPct val="0"/>
              </a:spcAft>
              <a:buClrTx/>
              <a:buSzTx/>
              <a:buFontTx/>
              <a:buNone/>
              <a:tabLst/>
              <a:defRPr/>
            </a:pPr>
            <a:r>
              <a:rPr kumimoji="0" lang="zh-CN" altLang="en-US" sz="2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由于预算使用方式较为简单，故采用</a:t>
            </a:r>
            <a:r>
              <a:rPr kumimoji="0" lang="en-US" altLang="zh-CN" sz="2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Excel</a:t>
            </a:r>
            <a:r>
              <a:rPr kumimoji="0" lang="zh-CN" altLang="en-US" sz="2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进行预算使用统计和计算，并生成报表。</a:t>
            </a:r>
            <a:endParaRPr kumimoji="0" lang="en-US" altLang="zh-CN" sz="2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endParaRPr>
          </a:p>
        </p:txBody>
      </p:sp>
      <p:sp>
        <p:nvSpPr>
          <p:cNvPr id="18" name="标题 2"/>
          <p:cNvSpPr>
            <a:spLocks noGrp="1"/>
          </p:cNvSpPr>
          <p:nvPr>
            <p:ph type="title"/>
          </p:nvPr>
        </p:nvSpPr>
        <p:spPr>
          <a:xfrm>
            <a:off x="1655639" y="4431739"/>
            <a:ext cx="8643848" cy="701731"/>
          </a:xfrm>
        </p:spPr>
        <p:txBody>
          <a:bodyPr/>
          <a:lstStyle/>
          <a:p>
            <a:pPr algn="ctr"/>
            <a:r>
              <a:rPr lang="zh-CN" altLang="en-US" sz="4400" dirty="0">
                <a:solidFill>
                  <a:schemeClr val="tx2"/>
                </a:solidFill>
              </a:rPr>
              <a:t>经济决策工具：</a:t>
            </a:r>
            <a:r>
              <a:rPr lang="en-US" altLang="zh-CN" sz="4400" dirty="0">
                <a:solidFill>
                  <a:schemeClr val="tx2"/>
                </a:solidFill>
              </a:rPr>
              <a:t>Excel</a:t>
            </a:r>
            <a:endParaRPr lang="zh-CN" altLang="en-US" sz="4400" dirty="0">
              <a:solidFill>
                <a:schemeClr val="tx2"/>
              </a:solidFill>
            </a:endParaRPr>
          </a:p>
        </p:txBody>
      </p:sp>
    </p:spTree>
    <p:extLst>
      <p:ext uri="{BB962C8B-B14F-4D97-AF65-F5344CB8AC3E}">
        <p14:creationId xmlns:p14="http://schemas.microsoft.com/office/powerpoint/2010/main" val="2331442738"/>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预算使用概述</a:t>
            </a:r>
          </a:p>
        </p:txBody>
      </p:sp>
      <p:sp>
        <p:nvSpPr>
          <p:cNvPr id="12" name="矩形 11">
            <a:extLst>
              <a:ext uri="{FF2B5EF4-FFF2-40B4-BE49-F238E27FC236}">
                <a16:creationId xmlns:a16="http://schemas.microsoft.com/office/drawing/2014/main" id="{C2886257-6C36-427C-B7AA-FA7EE4E169C6}"/>
              </a:ext>
            </a:extLst>
          </p:cNvPr>
          <p:cNvSpPr/>
          <p:nvPr/>
        </p:nvSpPr>
        <p:spPr>
          <a:xfrm>
            <a:off x="6035377" y="1414753"/>
            <a:ext cx="5483523" cy="4271760"/>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graphicFrame>
        <p:nvGraphicFramePr>
          <p:cNvPr id="14" name="图表 13">
            <a:extLst>
              <a:ext uri="{FF2B5EF4-FFF2-40B4-BE49-F238E27FC236}">
                <a16:creationId xmlns:a16="http://schemas.microsoft.com/office/drawing/2014/main" id="{DBC86FA7-60BB-440B-A253-740E53A2568E}"/>
              </a:ext>
            </a:extLst>
          </p:cNvPr>
          <p:cNvGraphicFramePr/>
          <p:nvPr>
            <p:extLst>
              <p:ext uri="{D42A27DB-BD31-4B8C-83A1-F6EECF244321}">
                <p14:modId xmlns:p14="http://schemas.microsoft.com/office/powerpoint/2010/main" val="3305885753"/>
              </p:ext>
            </p:extLst>
          </p:nvPr>
        </p:nvGraphicFramePr>
        <p:xfrm>
          <a:off x="6864713" y="1516179"/>
          <a:ext cx="4523398" cy="3314526"/>
        </p:xfrm>
        <a:graphic>
          <a:graphicData uri="http://schemas.openxmlformats.org/drawingml/2006/chart">
            <c:chart xmlns:c="http://schemas.openxmlformats.org/drawingml/2006/chart" xmlns:r="http://schemas.openxmlformats.org/officeDocument/2006/relationships" r:id="rId3"/>
          </a:graphicData>
        </a:graphic>
      </p:graphicFrame>
      <p:sp>
        <p:nvSpPr>
          <p:cNvPr id="13" name="矩形 12">
            <a:extLst>
              <a:ext uri="{FF2B5EF4-FFF2-40B4-BE49-F238E27FC236}">
                <a16:creationId xmlns:a16="http://schemas.microsoft.com/office/drawing/2014/main" id="{0BF05D4B-429A-43E4-8ACA-040CF7D7D38B}"/>
              </a:ext>
            </a:extLst>
          </p:cNvPr>
          <p:cNvSpPr/>
          <p:nvPr/>
        </p:nvSpPr>
        <p:spPr>
          <a:xfrm>
            <a:off x="660400" y="1414753"/>
            <a:ext cx="5644467" cy="4271760"/>
          </a:xfrm>
          <a:prstGeom prst="rect">
            <a:avLst/>
          </a:prstGeom>
          <a:solidFill>
            <a:srgbClr val="006C39"/>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15" name="文本框 14">
            <a:extLst>
              <a:ext uri="{FF2B5EF4-FFF2-40B4-BE49-F238E27FC236}">
                <a16:creationId xmlns:a16="http://schemas.microsoft.com/office/drawing/2014/main" id="{3930641D-231F-429F-BA7B-A57491253EBF}"/>
              </a:ext>
            </a:extLst>
          </p:cNvPr>
          <p:cNvSpPr txBox="1"/>
          <p:nvPr/>
        </p:nvSpPr>
        <p:spPr>
          <a:xfrm>
            <a:off x="9984895" y="4361340"/>
            <a:ext cx="1752047" cy="848630"/>
          </a:xfrm>
          <a:prstGeom prst="rect">
            <a:avLst/>
          </a:prstGeom>
          <a:noFill/>
        </p:spPr>
        <p:txBody>
          <a:bodyPr wrap="square" lIns="0" tIns="0" rIns="0" bIns="0" rtlCol="0">
            <a:spAutoFit/>
          </a:bodyPr>
          <a:lstStyle/>
          <a:p>
            <a:pPr lvl="0" algn="just">
              <a:lnSpc>
                <a:spcPct val="130000"/>
              </a:lnSpc>
              <a:defRPr/>
            </a:pPr>
            <a:r>
              <a:rPr lang="en-US" altLang="zh-CN" sz="2800" spc="300" dirty="0">
                <a:solidFill>
                  <a:srgbClr val="006C39"/>
                </a:solidFill>
                <a:latin typeface="Arial"/>
              </a:rPr>
              <a:t>46947</a:t>
            </a:r>
            <a:r>
              <a:rPr kumimoji="0" lang="zh-CN" altLang="en-US" sz="1600" b="0" i="0" u="none" strike="noStrike" kern="1200" cap="none" spc="300" normalizeH="0" baseline="0" noProof="0" dirty="0">
                <a:ln>
                  <a:noFill/>
                </a:ln>
                <a:solidFill>
                  <a:srgbClr val="006C39"/>
                </a:solidFill>
                <a:effectLst/>
                <a:uLnTx/>
                <a:uFillTx/>
                <a:latin typeface="Arial"/>
                <a:ea typeface="微软雅黑"/>
                <a:cs typeface="+mn-cs"/>
              </a:rPr>
              <a:t>元</a:t>
            </a:r>
            <a:endParaRPr kumimoji="0" lang="en-US" altLang="zh-CN" sz="1800" b="0" i="0" u="none" strike="noStrike" kern="1200" cap="none" spc="300" normalizeH="0" baseline="0" noProof="0" dirty="0">
              <a:ln>
                <a:noFill/>
              </a:ln>
              <a:solidFill>
                <a:srgbClr val="006C39"/>
              </a:solidFill>
              <a:effectLst/>
              <a:uLnTx/>
              <a:uFillTx/>
              <a:latin typeface="Arial"/>
              <a:ea typeface="微软雅黑"/>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劳务费</a:t>
            </a:r>
          </a:p>
        </p:txBody>
      </p:sp>
      <p:sp>
        <p:nvSpPr>
          <p:cNvPr id="18" name="文本框 17">
            <a:extLst>
              <a:ext uri="{FF2B5EF4-FFF2-40B4-BE49-F238E27FC236}">
                <a16:creationId xmlns:a16="http://schemas.microsoft.com/office/drawing/2014/main" id="{E2BFE64F-8E21-497A-901B-9DA3302BA810}"/>
              </a:ext>
            </a:extLst>
          </p:cNvPr>
          <p:cNvSpPr txBox="1"/>
          <p:nvPr/>
        </p:nvSpPr>
        <p:spPr>
          <a:xfrm>
            <a:off x="6118751" y="4517795"/>
            <a:ext cx="1632868" cy="848630"/>
          </a:xfrm>
          <a:prstGeom prst="rect">
            <a:avLst/>
          </a:prstGeom>
          <a:noFill/>
        </p:spPr>
        <p:txBody>
          <a:bodyPr wrap="square" lIns="0" tIns="0" rIns="0" bIns="0" rtlCol="0">
            <a:spAutoFit/>
          </a:bodyPr>
          <a:lstStyle/>
          <a:p>
            <a:pPr lvl="0" algn="r">
              <a:lnSpc>
                <a:spcPct val="130000"/>
              </a:lnSpc>
              <a:defRPr/>
            </a:pPr>
            <a:r>
              <a:rPr lang="en-US" altLang="zh-CN" sz="2800" spc="300" dirty="0">
                <a:solidFill>
                  <a:srgbClr val="A2A2A2"/>
                </a:solidFill>
                <a:latin typeface="Arial"/>
              </a:rPr>
              <a:t>27382</a:t>
            </a:r>
            <a:r>
              <a:rPr kumimoji="0" lang="zh-CN" altLang="en-US" sz="1600" b="0" i="0" u="none" strike="noStrike" kern="1200" cap="none" spc="300" normalizeH="0" baseline="0" noProof="0" dirty="0">
                <a:ln>
                  <a:noFill/>
                </a:ln>
                <a:solidFill>
                  <a:srgbClr val="A2A2A2"/>
                </a:solidFill>
                <a:effectLst/>
                <a:uLnTx/>
                <a:uFillTx/>
                <a:latin typeface="Arial"/>
                <a:ea typeface="微软雅黑"/>
                <a:cs typeface="+mn-cs"/>
              </a:rPr>
              <a:t>元</a:t>
            </a:r>
            <a:endParaRPr kumimoji="0" lang="en-US" altLang="zh-CN" sz="1800" b="0" i="0" u="none" strike="noStrike" kern="1200" cap="none" spc="300" normalizeH="0" baseline="0" noProof="0" dirty="0">
              <a:ln>
                <a:noFill/>
              </a:ln>
              <a:solidFill>
                <a:srgbClr val="A2A2A2"/>
              </a:solidFill>
              <a:effectLst/>
              <a:uLnTx/>
              <a:uFillTx/>
              <a:latin typeface="Arial"/>
              <a:ea typeface="微软雅黑"/>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餐费</a:t>
            </a:r>
          </a:p>
        </p:txBody>
      </p:sp>
      <p:sp>
        <p:nvSpPr>
          <p:cNvPr id="19" name="文本框 18">
            <a:extLst>
              <a:ext uri="{FF2B5EF4-FFF2-40B4-BE49-F238E27FC236}">
                <a16:creationId xmlns:a16="http://schemas.microsoft.com/office/drawing/2014/main" id="{C3DED58F-150C-424F-AE63-99C95F04472F}"/>
              </a:ext>
            </a:extLst>
          </p:cNvPr>
          <p:cNvSpPr txBox="1"/>
          <p:nvPr/>
        </p:nvSpPr>
        <p:spPr>
          <a:xfrm>
            <a:off x="5877031" y="1534849"/>
            <a:ext cx="1733454" cy="848630"/>
          </a:xfrm>
          <a:prstGeom prst="rect">
            <a:avLst/>
          </a:prstGeom>
          <a:noFill/>
        </p:spPr>
        <p:txBody>
          <a:bodyPr wrap="square" lIns="0" tIns="0" rIns="0" bIns="0"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300" normalizeH="0" baseline="0" noProof="0" dirty="0">
                <a:ln>
                  <a:noFill/>
                </a:ln>
                <a:solidFill>
                  <a:srgbClr val="A13F0B"/>
                </a:solidFill>
                <a:effectLst/>
                <a:uLnTx/>
                <a:uFillTx/>
                <a:latin typeface="Arial"/>
                <a:ea typeface="微软雅黑"/>
                <a:cs typeface="+mn-cs"/>
              </a:rPr>
              <a:t>5880</a:t>
            </a:r>
            <a:r>
              <a:rPr kumimoji="0" lang="zh-CN" altLang="en-US" sz="1600" b="0" i="0" u="none" strike="noStrike" kern="1200" cap="none" spc="300" normalizeH="0" baseline="0" noProof="0" dirty="0">
                <a:ln>
                  <a:noFill/>
                </a:ln>
                <a:solidFill>
                  <a:srgbClr val="A13F0B"/>
                </a:solidFill>
                <a:effectLst/>
                <a:uLnTx/>
                <a:uFillTx/>
                <a:latin typeface="Arial"/>
                <a:ea typeface="微软雅黑"/>
                <a:cs typeface="+mn-cs"/>
              </a:rPr>
              <a:t>元</a:t>
            </a:r>
            <a:endParaRPr kumimoji="0" lang="en-US" altLang="zh-CN" sz="1800" b="0" i="0" u="none" strike="noStrike" kern="1200" cap="none" spc="300" normalizeH="0" baseline="0" noProof="0" dirty="0">
              <a:ln>
                <a:noFill/>
              </a:ln>
              <a:solidFill>
                <a:srgbClr val="A13F0B"/>
              </a:solidFill>
              <a:effectLst/>
              <a:uLnTx/>
              <a:uFillTx/>
              <a:latin typeface="Arial"/>
              <a:ea typeface="微软雅黑"/>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会议费</a:t>
            </a:r>
          </a:p>
        </p:txBody>
      </p:sp>
      <p:sp>
        <p:nvSpPr>
          <p:cNvPr id="20" name="文本框 19">
            <a:extLst>
              <a:ext uri="{FF2B5EF4-FFF2-40B4-BE49-F238E27FC236}">
                <a16:creationId xmlns:a16="http://schemas.microsoft.com/office/drawing/2014/main" id="{5777CAF8-0EE0-46D1-AD8F-C414DFC9DB19}"/>
              </a:ext>
            </a:extLst>
          </p:cNvPr>
          <p:cNvSpPr txBox="1"/>
          <p:nvPr/>
        </p:nvSpPr>
        <p:spPr>
          <a:xfrm>
            <a:off x="9689971" y="1414753"/>
            <a:ext cx="1559434" cy="848630"/>
          </a:xfrm>
          <a:prstGeom prst="rect">
            <a:avLst/>
          </a:prstGeom>
          <a:noFill/>
        </p:spPr>
        <p:txBody>
          <a:bodyPr wrap="square" lIns="0" tIns="0" rIns="0" b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300" normalizeH="0" baseline="0" noProof="0" dirty="0">
                <a:ln>
                  <a:noFill/>
                </a:ln>
                <a:solidFill>
                  <a:srgbClr val="015CB3"/>
                </a:solidFill>
                <a:effectLst/>
                <a:uLnTx/>
                <a:uFillTx/>
                <a:latin typeface="Arial"/>
                <a:ea typeface="微软雅黑"/>
                <a:cs typeface="+mn-cs"/>
              </a:rPr>
              <a:t>4000</a:t>
            </a:r>
            <a:r>
              <a:rPr kumimoji="0" lang="zh-CN" altLang="en-US" sz="1600" b="0" i="0" u="none" strike="noStrike" kern="1200" cap="none" spc="300" normalizeH="0" baseline="0" noProof="0" dirty="0">
                <a:ln>
                  <a:noFill/>
                </a:ln>
                <a:solidFill>
                  <a:srgbClr val="015CB3"/>
                </a:solidFill>
                <a:effectLst/>
                <a:uLnTx/>
                <a:uFillTx/>
                <a:latin typeface="Arial"/>
                <a:ea typeface="微软雅黑"/>
                <a:cs typeface="+mn-cs"/>
              </a:rPr>
              <a:t>元</a:t>
            </a:r>
            <a:endParaRPr kumimoji="0" lang="en-US" altLang="zh-CN" sz="1800" b="0" i="0" u="none" strike="noStrike" kern="1200" cap="none" spc="300" normalizeH="0" baseline="0" noProof="0" dirty="0">
              <a:ln>
                <a:noFill/>
              </a:ln>
              <a:solidFill>
                <a:srgbClr val="015CB3"/>
              </a:solidFill>
              <a:effectLst/>
              <a:uLnTx/>
              <a:uFillTx/>
              <a:latin typeface="Arial"/>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专家咨询费</a:t>
            </a:r>
          </a:p>
        </p:txBody>
      </p:sp>
      <p:sp>
        <p:nvSpPr>
          <p:cNvPr id="22" name="任意多边形: 形状 31">
            <a:extLst>
              <a:ext uri="{FF2B5EF4-FFF2-40B4-BE49-F238E27FC236}">
                <a16:creationId xmlns:a16="http://schemas.microsoft.com/office/drawing/2014/main" id="{5E7A2E89-9F9E-4DF8-BC5E-2C0BBAD71909}"/>
              </a:ext>
            </a:extLst>
          </p:cNvPr>
          <p:cNvSpPr/>
          <p:nvPr/>
        </p:nvSpPr>
        <p:spPr>
          <a:xfrm flipH="1">
            <a:off x="8733376" y="2074052"/>
            <a:ext cx="738553" cy="128953"/>
          </a:xfrm>
          <a:custGeom>
            <a:avLst/>
            <a:gdLst>
              <a:gd name="connsiteX0" fmla="*/ 738553 w 738553"/>
              <a:gd name="connsiteY0" fmla="*/ 128953 h 128953"/>
              <a:gd name="connsiteX1" fmla="*/ 586153 w 738553"/>
              <a:gd name="connsiteY1" fmla="*/ 0 h 128953"/>
              <a:gd name="connsiteX2" fmla="*/ 0 w 738553"/>
              <a:gd name="connsiteY2" fmla="*/ 0 h 128953"/>
              <a:gd name="connsiteX3" fmla="*/ 0 w 738553"/>
              <a:gd name="connsiteY3" fmla="*/ 0 h 128953"/>
            </a:gdLst>
            <a:ahLst/>
            <a:cxnLst>
              <a:cxn ang="0">
                <a:pos x="connsiteX0" y="connsiteY0"/>
              </a:cxn>
              <a:cxn ang="0">
                <a:pos x="connsiteX1" y="connsiteY1"/>
              </a:cxn>
              <a:cxn ang="0">
                <a:pos x="connsiteX2" y="connsiteY2"/>
              </a:cxn>
              <a:cxn ang="0">
                <a:pos x="connsiteX3" y="connsiteY3"/>
              </a:cxn>
            </a:cxnLst>
            <a:rect l="l" t="t" r="r" b="b"/>
            <a:pathLst>
              <a:path w="738553" h="128953">
                <a:moveTo>
                  <a:pt x="738553" y="128953"/>
                </a:moveTo>
                <a:lnTo>
                  <a:pt x="586153" y="0"/>
                </a:lnTo>
                <a:lnTo>
                  <a:pt x="0" y="0"/>
                </a:lnTo>
                <a:lnTo>
                  <a:pt x="0" y="0"/>
                </a:lnTo>
              </a:path>
            </a:pathLst>
          </a:custGeom>
          <a:noFill/>
          <a:ln w="12700" cap="flat" cmpd="sng" algn="ctr">
            <a:solidFill>
              <a:srgbClr val="015CB3"/>
            </a:solidFill>
            <a:prstDash val="solid"/>
            <a:miter lim="800000"/>
            <a:tailEnd type="ova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3" name="任意多边形: 形状 18">
            <a:extLst>
              <a:ext uri="{FF2B5EF4-FFF2-40B4-BE49-F238E27FC236}">
                <a16:creationId xmlns:a16="http://schemas.microsoft.com/office/drawing/2014/main" id="{D7C62BCD-1D78-400C-A901-1D326CCF195B}"/>
              </a:ext>
            </a:extLst>
          </p:cNvPr>
          <p:cNvSpPr/>
          <p:nvPr/>
        </p:nvSpPr>
        <p:spPr>
          <a:xfrm>
            <a:off x="7580331" y="4253424"/>
            <a:ext cx="668215" cy="293077"/>
          </a:xfrm>
          <a:custGeom>
            <a:avLst/>
            <a:gdLst>
              <a:gd name="connsiteX0" fmla="*/ 668215 w 668215"/>
              <a:gd name="connsiteY0" fmla="*/ 0 h 293077"/>
              <a:gd name="connsiteX1" fmla="*/ 445477 w 668215"/>
              <a:gd name="connsiteY1" fmla="*/ 293077 h 293077"/>
              <a:gd name="connsiteX2" fmla="*/ 0 w 668215"/>
              <a:gd name="connsiteY2" fmla="*/ 293077 h 293077"/>
            </a:gdLst>
            <a:ahLst/>
            <a:cxnLst>
              <a:cxn ang="0">
                <a:pos x="connsiteX0" y="connsiteY0"/>
              </a:cxn>
              <a:cxn ang="0">
                <a:pos x="connsiteX1" y="connsiteY1"/>
              </a:cxn>
              <a:cxn ang="0">
                <a:pos x="connsiteX2" y="connsiteY2"/>
              </a:cxn>
            </a:cxnLst>
            <a:rect l="l" t="t" r="r" b="b"/>
            <a:pathLst>
              <a:path w="668215" h="293077">
                <a:moveTo>
                  <a:pt x="668215" y="0"/>
                </a:moveTo>
                <a:lnTo>
                  <a:pt x="445477" y="293077"/>
                </a:lnTo>
                <a:lnTo>
                  <a:pt x="0" y="293077"/>
                </a:lnTo>
              </a:path>
            </a:pathLst>
          </a:custGeom>
          <a:noFill/>
          <a:ln w="12700" cap="flat" cmpd="sng" algn="ctr">
            <a:solidFill>
              <a:schemeClr val="accent3"/>
            </a:solidFill>
            <a:prstDash val="solid"/>
            <a:miter lim="800000"/>
            <a:tailEnd type="ova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4" name="任意多边形: 形状 18">
            <a:extLst>
              <a:ext uri="{FF2B5EF4-FFF2-40B4-BE49-F238E27FC236}">
                <a16:creationId xmlns:a16="http://schemas.microsoft.com/office/drawing/2014/main" id="{055C9CD9-5E45-4400-AB2A-E50B25EFBAC0}"/>
              </a:ext>
            </a:extLst>
          </p:cNvPr>
          <p:cNvSpPr/>
          <p:nvPr/>
        </p:nvSpPr>
        <p:spPr>
          <a:xfrm flipH="1">
            <a:off x="9613806" y="4031101"/>
            <a:ext cx="668215" cy="293077"/>
          </a:xfrm>
          <a:custGeom>
            <a:avLst/>
            <a:gdLst>
              <a:gd name="connsiteX0" fmla="*/ 668215 w 668215"/>
              <a:gd name="connsiteY0" fmla="*/ 0 h 293077"/>
              <a:gd name="connsiteX1" fmla="*/ 445477 w 668215"/>
              <a:gd name="connsiteY1" fmla="*/ 293077 h 293077"/>
              <a:gd name="connsiteX2" fmla="*/ 0 w 668215"/>
              <a:gd name="connsiteY2" fmla="*/ 293077 h 293077"/>
            </a:gdLst>
            <a:ahLst/>
            <a:cxnLst>
              <a:cxn ang="0">
                <a:pos x="connsiteX0" y="connsiteY0"/>
              </a:cxn>
              <a:cxn ang="0">
                <a:pos x="connsiteX1" y="connsiteY1"/>
              </a:cxn>
              <a:cxn ang="0">
                <a:pos x="connsiteX2" y="connsiteY2"/>
              </a:cxn>
            </a:cxnLst>
            <a:rect l="l" t="t" r="r" b="b"/>
            <a:pathLst>
              <a:path w="668215" h="293077">
                <a:moveTo>
                  <a:pt x="668215" y="0"/>
                </a:moveTo>
                <a:lnTo>
                  <a:pt x="445477" y="293077"/>
                </a:lnTo>
                <a:lnTo>
                  <a:pt x="0" y="293077"/>
                </a:lnTo>
              </a:path>
            </a:pathLst>
          </a:custGeom>
          <a:noFill/>
          <a:ln w="12700" cap="flat" cmpd="sng" algn="ctr">
            <a:solidFill>
              <a:srgbClr val="006C39"/>
            </a:solidFill>
            <a:prstDash val="solid"/>
            <a:miter lim="800000"/>
            <a:tailEnd type="ova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5" name="文本框 24">
            <a:extLst>
              <a:ext uri="{FF2B5EF4-FFF2-40B4-BE49-F238E27FC236}">
                <a16:creationId xmlns:a16="http://schemas.microsoft.com/office/drawing/2014/main" id="{BFE13DC8-C735-4B75-8166-74675EE9A697}"/>
              </a:ext>
            </a:extLst>
          </p:cNvPr>
          <p:cNvSpPr txBox="1"/>
          <p:nvPr/>
        </p:nvSpPr>
        <p:spPr>
          <a:xfrm>
            <a:off x="7084333" y="5131410"/>
            <a:ext cx="3873143" cy="252762"/>
          </a:xfrm>
          <a:prstGeom prst="rect">
            <a:avLst/>
          </a:prstGeom>
          <a:noFill/>
        </p:spPr>
        <p:txBody>
          <a:bodyPr wrap="square" lIns="0" tIns="0" rIns="0" b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30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预算花费</a:t>
            </a:r>
          </a:p>
        </p:txBody>
      </p:sp>
      <p:cxnSp>
        <p:nvCxnSpPr>
          <p:cNvPr id="26" name="直接连接符 25">
            <a:extLst>
              <a:ext uri="{FF2B5EF4-FFF2-40B4-BE49-F238E27FC236}">
                <a16:creationId xmlns:a16="http://schemas.microsoft.com/office/drawing/2014/main" id="{0B670A7D-E3AE-4AC1-88BE-39846B849371}"/>
              </a:ext>
            </a:extLst>
          </p:cNvPr>
          <p:cNvCxnSpPr/>
          <p:nvPr/>
        </p:nvCxnSpPr>
        <p:spPr>
          <a:xfrm>
            <a:off x="8451688" y="5457901"/>
            <a:ext cx="1044000" cy="0"/>
          </a:xfrm>
          <a:prstGeom prst="line">
            <a:avLst/>
          </a:prstGeom>
          <a:noFill/>
          <a:ln w="12700" cap="flat" cmpd="sng" algn="ctr">
            <a:solidFill>
              <a:srgbClr val="006C39"/>
            </a:solidFill>
            <a:prstDash val="solid"/>
            <a:miter lim="800000"/>
          </a:ln>
          <a:effectLst/>
        </p:spPr>
      </p:cxnSp>
      <p:sp>
        <p:nvSpPr>
          <p:cNvPr id="27" name="文本框 26">
            <a:extLst>
              <a:ext uri="{FF2B5EF4-FFF2-40B4-BE49-F238E27FC236}">
                <a16:creationId xmlns:a16="http://schemas.microsoft.com/office/drawing/2014/main" id="{D5966B8C-4272-4DD9-B420-A3E030AFB495}"/>
              </a:ext>
            </a:extLst>
          </p:cNvPr>
          <p:cNvSpPr txBox="1"/>
          <p:nvPr/>
        </p:nvSpPr>
        <p:spPr>
          <a:xfrm>
            <a:off x="1123357" y="2203005"/>
            <a:ext cx="4717737" cy="1392945"/>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400" b="0" i="0" u="none" strike="noStrike" kern="1200" cap="none" spc="300" normalizeH="0" baseline="0" noProof="0" dirty="0">
                <a:ln>
                  <a:noFill/>
                </a:ln>
                <a:solidFill>
                  <a:srgbClr val="FFFFFF"/>
                </a:solidFill>
                <a:effectLst/>
                <a:uLnTx/>
                <a:uFillTx/>
                <a:latin typeface="Arial"/>
                <a:ea typeface="微软雅黑"/>
                <a:cs typeface="+mn-cs"/>
              </a:rPr>
              <a:t>2021.8.23 – 2021.9.9</a:t>
            </a: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300" normalizeH="0" baseline="0" noProof="0" dirty="0">
                <a:ln>
                  <a:noFill/>
                </a:ln>
                <a:solidFill>
                  <a:srgbClr val="FFFFFF"/>
                </a:solidFill>
                <a:effectLst/>
                <a:uLnTx/>
                <a:uFillTx/>
                <a:latin typeface="Arial"/>
                <a:ea typeface="微软雅黑"/>
                <a:cs typeface="+mn-cs"/>
              </a:rPr>
              <a:t>总预算 </a:t>
            </a:r>
            <a:r>
              <a:rPr kumimoji="0" lang="en-US" altLang="zh-CN" sz="2400" b="0" i="0" u="none" strike="noStrike" kern="1200" cap="none" spc="300" normalizeH="0" baseline="0" noProof="0" dirty="0">
                <a:ln>
                  <a:noFill/>
                </a:ln>
                <a:solidFill>
                  <a:srgbClr val="FFFFFF"/>
                </a:solidFill>
                <a:effectLst/>
                <a:uLnTx/>
                <a:uFillTx/>
                <a:latin typeface="Arial"/>
                <a:ea typeface="微软雅黑"/>
                <a:cs typeface="+mn-cs"/>
              </a:rPr>
              <a:t>96966</a:t>
            </a:r>
            <a:r>
              <a:rPr kumimoji="0" lang="zh-CN" altLang="en-US" sz="2400" b="0" i="0" u="none" strike="noStrike" kern="1200" cap="none" spc="300" normalizeH="0" baseline="0" noProof="0" dirty="0">
                <a:ln>
                  <a:noFill/>
                </a:ln>
                <a:solidFill>
                  <a:srgbClr val="FFFFFF"/>
                </a:solidFill>
                <a:effectLst/>
                <a:uLnTx/>
                <a:uFillTx/>
                <a:latin typeface="Arial"/>
                <a:ea typeface="微软雅黑"/>
                <a:cs typeface="+mn-cs"/>
              </a:rPr>
              <a:t>元</a:t>
            </a:r>
            <a:endParaRPr kumimoji="0" lang="en-US" altLang="zh-CN" sz="2400" b="0" i="0" u="none" strike="noStrike" kern="1200" cap="none" spc="300" normalizeH="0" baseline="0" noProof="0" dirty="0">
              <a:ln>
                <a:noFill/>
              </a:ln>
              <a:solidFill>
                <a:srgbClr val="FFFFFF"/>
              </a:solidFill>
              <a:effectLst/>
              <a:uLnTx/>
              <a:uFillTx/>
              <a:latin typeface="Arial"/>
              <a:ea typeface="微软雅黑"/>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300" normalizeH="0" baseline="0" noProof="0" dirty="0">
                <a:ln>
                  <a:noFill/>
                </a:ln>
                <a:solidFill>
                  <a:srgbClr val="FFFFFF"/>
                </a:solidFill>
                <a:effectLst/>
                <a:uLnTx/>
                <a:uFillTx/>
                <a:latin typeface="Arial"/>
                <a:ea typeface="微软雅黑"/>
                <a:cs typeface="+mn-cs"/>
              </a:rPr>
              <a:t>已花费 </a:t>
            </a:r>
            <a:r>
              <a:rPr lang="en-US" altLang="zh-CN" sz="2400" spc="300" dirty="0">
                <a:solidFill>
                  <a:srgbClr val="FFFFFF"/>
                </a:solidFill>
                <a:latin typeface="Arial"/>
                <a:ea typeface="微软雅黑"/>
              </a:rPr>
              <a:t>96966</a:t>
            </a:r>
            <a:r>
              <a:rPr kumimoji="0" lang="zh-CN" altLang="en-US" sz="2400" b="0" i="0" u="none" strike="noStrike" kern="1200" cap="none" spc="300" normalizeH="0" baseline="0" noProof="0" dirty="0">
                <a:ln>
                  <a:noFill/>
                </a:ln>
                <a:solidFill>
                  <a:srgbClr val="FFFFFF"/>
                </a:solidFill>
                <a:effectLst/>
                <a:uLnTx/>
                <a:uFillTx/>
                <a:latin typeface="Arial"/>
                <a:ea typeface="微软雅黑"/>
                <a:cs typeface="+mn-cs"/>
              </a:rPr>
              <a:t>元</a:t>
            </a:r>
            <a:endParaRPr kumimoji="0" lang="en-US" altLang="zh-CN" sz="2400" b="0" i="0" u="none" strike="noStrike" kern="1200" cap="none" spc="300" normalizeH="0" baseline="0" noProof="0" dirty="0">
              <a:ln>
                <a:noFill/>
              </a:ln>
              <a:solidFill>
                <a:srgbClr val="FFFFFF"/>
              </a:solidFill>
              <a:effectLst/>
              <a:uLnTx/>
              <a:uFillTx/>
              <a:latin typeface="Arial"/>
              <a:ea typeface="微软雅黑"/>
              <a:cs typeface="+mn-cs"/>
            </a:endParaRPr>
          </a:p>
        </p:txBody>
      </p:sp>
      <p:sp>
        <p:nvSpPr>
          <p:cNvPr id="29" name="文本框 28">
            <a:extLst>
              <a:ext uri="{FF2B5EF4-FFF2-40B4-BE49-F238E27FC236}">
                <a16:creationId xmlns:a16="http://schemas.microsoft.com/office/drawing/2014/main" id="{420879D8-3970-4187-B71B-C40A178D99F1}"/>
              </a:ext>
            </a:extLst>
          </p:cNvPr>
          <p:cNvSpPr txBox="1"/>
          <p:nvPr/>
        </p:nvSpPr>
        <p:spPr>
          <a:xfrm>
            <a:off x="6246997" y="2984797"/>
            <a:ext cx="1289117" cy="848630"/>
          </a:xfrm>
          <a:prstGeom prst="rect">
            <a:avLst/>
          </a:prstGeom>
          <a:noFill/>
        </p:spPr>
        <p:txBody>
          <a:bodyPr wrap="square" lIns="0" tIns="0" rIns="0" bIns="0"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300" normalizeH="0" baseline="0" noProof="0" dirty="0">
                <a:ln>
                  <a:noFill/>
                </a:ln>
                <a:solidFill>
                  <a:srgbClr val="3F3F3F"/>
                </a:solidFill>
                <a:effectLst/>
                <a:uLnTx/>
                <a:uFillTx/>
                <a:latin typeface="Arial"/>
                <a:ea typeface="微软雅黑"/>
                <a:cs typeface="+mn-cs"/>
              </a:rPr>
              <a:t>8756</a:t>
            </a:r>
            <a:r>
              <a:rPr kumimoji="0" lang="zh-CN" altLang="en-US" sz="1600" b="0" i="0" u="none" strike="noStrike" kern="1200" cap="none" spc="300" normalizeH="0" baseline="0" noProof="0" dirty="0">
                <a:ln>
                  <a:noFill/>
                </a:ln>
                <a:solidFill>
                  <a:srgbClr val="3F3F3F"/>
                </a:solidFill>
                <a:effectLst/>
                <a:uLnTx/>
                <a:uFillTx/>
                <a:latin typeface="Arial"/>
                <a:ea typeface="微软雅黑"/>
                <a:cs typeface="+mn-cs"/>
              </a:rPr>
              <a:t>元</a:t>
            </a:r>
            <a:endParaRPr kumimoji="0" lang="en-US" altLang="zh-CN" sz="1800" b="0" i="0" u="none" strike="noStrike" kern="1200" cap="none" spc="300" normalizeH="0" baseline="0" noProof="0" dirty="0">
              <a:ln>
                <a:noFill/>
              </a:ln>
              <a:solidFill>
                <a:srgbClr val="3F3F3F"/>
              </a:solidFill>
              <a:effectLst/>
              <a:uLnTx/>
              <a:uFillTx/>
              <a:latin typeface="Arial"/>
              <a:ea typeface="微软雅黑"/>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设备费</a:t>
            </a:r>
          </a:p>
        </p:txBody>
      </p:sp>
      <p:sp>
        <p:nvSpPr>
          <p:cNvPr id="40" name="任意多边形: 形状 18">
            <a:extLst>
              <a:ext uri="{FF2B5EF4-FFF2-40B4-BE49-F238E27FC236}">
                <a16:creationId xmlns:a16="http://schemas.microsoft.com/office/drawing/2014/main" id="{AF790453-4201-4E36-9359-DCB1BE876788}"/>
              </a:ext>
            </a:extLst>
          </p:cNvPr>
          <p:cNvSpPr/>
          <p:nvPr/>
        </p:nvSpPr>
        <p:spPr>
          <a:xfrm rot="10800000" flipH="1">
            <a:off x="7689876" y="1959164"/>
            <a:ext cx="668215" cy="293077"/>
          </a:xfrm>
          <a:custGeom>
            <a:avLst/>
            <a:gdLst>
              <a:gd name="connsiteX0" fmla="*/ 668215 w 668215"/>
              <a:gd name="connsiteY0" fmla="*/ 0 h 293077"/>
              <a:gd name="connsiteX1" fmla="*/ 445477 w 668215"/>
              <a:gd name="connsiteY1" fmla="*/ 293077 h 293077"/>
              <a:gd name="connsiteX2" fmla="*/ 0 w 668215"/>
              <a:gd name="connsiteY2" fmla="*/ 293077 h 293077"/>
            </a:gdLst>
            <a:ahLst/>
            <a:cxnLst>
              <a:cxn ang="0">
                <a:pos x="connsiteX0" y="connsiteY0"/>
              </a:cxn>
              <a:cxn ang="0">
                <a:pos x="connsiteX1" y="connsiteY1"/>
              </a:cxn>
              <a:cxn ang="0">
                <a:pos x="connsiteX2" y="connsiteY2"/>
              </a:cxn>
            </a:cxnLst>
            <a:rect l="l" t="t" r="r" b="b"/>
            <a:pathLst>
              <a:path w="668215" h="293077">
                <a:moveTo>
                  <a:pt x="668215" y="0"/>
                </a:moveTo>
                <a:lnTo>
                  <a:pt x="445477" y="293077"/>
                </a:lnTo>
                <a:lnTo>
                  <a:pt x="0" y="293077"/>
                </a:lnTo>
              </a:path>
            </a:pathLst>
          </a:custGeom>
          <a:noFill/>
          <a:ln w="12700" cap="flat" cmpd="sng" algn="ctr">
            <a:solidFill>
              <a:srgbClr val="A13F0B"/>
            </a:solidFill>
            <a:prstDash val="solid"/>
            <a:miter lim="800000"/>
            <a:tailEnd type="ova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1" name="任意多边形: 形状 18">
            <a:extLst>
              <a:ext uri="{FF2B5EF4-FFF2-40B4-BE49-F238E27FC236}">
                <a16:creationId xmlns:a16="http://schemas.microsoft.com/office/drawing/2014/main" id="{8BEDEB57-DC76-48C5-A708-C91F52436C02}"/>
              </a:ext>
            </a:extLst>
          </p:cNvPr>
          <p:cNvSpPr/>
          <p:nvPr/>
        </p:nvSpPr>
        <p:spPr>
          <a:xfrm rot="7639175" flipH="1">
            <a:off x="7279620" y="2693849"/>
            <a:ext cx="668215" cy="293077"/>
          </a:xfrm>
          <a:custGeom>
            <a:avLst/>
            <a:gdLst>
              <a:gd name="connsiteX0" fmla="*/ 668215 w 668215"/>
              <a:gd name="connsiteY0" fmla="*/ 0 h 293077"/>
              <a:gd name="connsiteX1" fmla="*/ 445477 w 668215"/>
              <a:gd name="connsiteY1" fmla="*/ 293077 h 293077"/>
              <a:gd name="connsiteX2" fmla="*/ 0 w 668215"/>
              <a:gd name="connsiteY2" fmla="*/ 293077 h 293077"/>
            </a:gdLst>
            <a:ahLst/>
            <a:cxnLst>
              <a:cxn ang="0">
                <a:pos x="connsiteX0" y="connsiteY0"/>
              </a:cxn>
              <a:cxn ang="0">
                <a:pos x="connsiteX1" y="connsiteY1"/>
              </a:cxn>
              <a:cxn ang="0">
                <a:pos x="connsiteX2" y="connsiteY2"/>
              </a:cxn>
            </a:cxnLst>
            <a:rect l="l" t="t" r="r" b="b"/>
            <a:pathLst>
              <a:path w="668215" h="293077">
                <a:moveTo>
                  <a:pt x="668215" y="0"/>
                </a:moveTo>
                <a:lnTo>
                  <a:pt x="445477" y="293077"/>
                </a:lnTo>
                <a:lnTo>
                  <a:pt x="0" y="293077"/>
                </a:lnTo>
              </a:path>
            </a:pathLst>
          </a:custGeom>
          <a:noFill/>
          <a:ln w="12700" cap="flat" cmpd="sng" algn="ctr">
            <a:solidFill>
              <a:srgbClr val="006C39"/>
            </a:solidFill>
            <a:prstDash val="solid"/>
            <a:miter lim="800000"/>
            <a:tailEnd type="ova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1148617010"/>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劳务费</a:t>
            </a:r>
            <a:r>
              <a:rPr lang="en-US" altLang="zh-CN" dirty="0"/>
              <a:t>-</a:t>
            </a:r>
            <a:r>
              <a:rPr lang="zh-CN" altLang="en-US" dirty="0"/>
              <a:t>加班导致劳务费预算波动</a:t>
            </a:r>
          </a:p>
        </p:txBody>
      </p:sp>
      <p:pic>
        <p:nvPicPr>
          <p:cNvPr id="5" name="图片 4">
            <a:extLst>
              <a:ext uri="{FF2B5EF4-FFF2-40B4-BE49-F238E27FC236}">
                <a16:creationId xmlns:a16="http://schemas.microsoft.com/office/drawing/2014/main" id="{B1B78C90-58B6-409C-9A14-B480460419FB}"/>
              </a:ext>
            </a:extLst>
          </p:cNvPr>
          <p:cNvPicPr/>
          <p:nvPr/>
        </p:nvPicPr>
        <p:blipFill>
          <a:blip r:embed="rId2"/>
          <a:stretch>
            <a:fillRect/>
          </a:stretch>
        </p:blipFill>
        <p:spPr>
          <a:xfrm>
            <a:off x="660400" y="879923"/>
            <a:ext cx="10664092" cy="4978265"/>
          </a:xfrm>
          <a:prstGeom prst="rect">
            <a:avLst/>
          </a:prstGeom>
        </p:spPr>
      </p:pic>
    </p:spTree>
    <p:extLst>
      <p:ext uri="{BB962C8B-B14F-4D97-AF65-F5344CB8AC3E}">
        <p14:creationId xmlns:p14="http://schemas.microsoft.com/office/powerpoint/2010/main" val="2781271028"/>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AA782-7166-43F9-962E-E8A84B1934A0}"/>
              </a:ext>
            </a:extLst>
          </p:cNvPr>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01</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7" name="文本框 6">
            <a:extLst>
              <a:ext uri="{FF2B5EF4-FFF2-40B4-BE49-F238E27FC236}">
                <a16:creationId xmlns:a16="http://schemas.microsoft.com/office/drawing/2014/main" id="{C646537D-7E47-4B9F-B532-AD200E213B24}"/>
              </a:ext>
            </a:extLst>
          </p:cNvPr>
          <p:cNvSpPr txBox="1"/>
          <p:nvPr/>
        </p:nvSpPr>
        <p:spPr>
          <a:xfrm>
            <a:off x="5550367" y="2400894"/>
            <a:ext cx="2544286"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200" cap="none" spc="6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rPr>
              <a:t>执行情况</a:t>
            </a:r>
          </a:p>
        </p:txBody>
      </p:sp>
      <p:sp>
        <p:nvSpPr>
          <p:cNvPr id="8" name="文本框 7">
            <a:extLst>
              <a:ext uri="{FF2B5EF4-FFF2-40B4-BE49-F238E27FC236}">
                <a16:creationId xmlns:a16="http://schemas.microsoft.com/office/drawing/2014/main" id="{C0BCE660-462C-42D1-B7D6-846700805A3F}"/>
              </a:ext>
            </a:extLst>
          </p:cNvPr>
          <p:cNvSpPr txBox="1"/>
          <p:nvPr/>
        </p:nvSpPr>
        <p:spPr>
          <a:xfrm>
            <a:off x="5550367" y="3775625"/>
            <a:ext cx="1576072" cy="523220"/>
          </a:xfrm>
          <a:prstGeom prst="rect">
            <a:avLst/>
          </a:prstGeom>
          <a:noFill/>
        </p:spPr>
        <p:txBody>
          <a:bodyPr wrap="none" rtlCol="0">
            <a:spAutoFit/>
          </a:bodyPr>
          <a:lstStyle/>
          <a:p>
            <a:pPr lvl="0" eaLnBrk="0" fontAlgn="base" hangingPunct="0">
              <a:spcBef>
                <a:spcPct val="0"/>
              </a:spcBef>
              <a:spcAft>
                <a:spcPct val="0"/>
              </a:spcAft>
            </a:pPr>
            <a:r>
              <a:rPr lang="en-US" altLang="zh-CN" sz="2800" spc="100" dirty="0">
                <a:solidFill>
                  <a:prstClr val="white">
                    <a:lumMod val="75000"/>
                  </a:prstClr>
                </a:solidFill>
                <a:latin typeface="Century Gothic" panose="020B0502020202020204" pitchFamily="34" charset="0"/>
                <a:ea typeface="微软雅黑" panose="020B0503020204020204" pitchFamily="34" charset="-122"/>
              </a:rPr>
              <a:t>Process</a:t>
            </a:r>
            <a:endParaRPr lang="zh-CN" altLang="en-US" sz="2800" spc="100" dirty="0">
              <a:solidFill>
                <a:prstClr val="white">
                  <a:lumMod val="75000"/>
                </a:prstClr>
              </a:solidFill>
              <a:latin typeface="Century Gothic" panose="020B0502020202020204" pitchFamily="34" charset="0"/>
              <a:ea typeface="微软雅黑" panose="020B0503020204020204" pitchFamily="34" charset="-122"/>
            </a:endParaRPr>
          </a:p>
        </p:txBody>
      </p:sp>
      <p:cxnSp>
        <p:nvCxnSpPr>
          <p:cNvPr id="10" name="直接连接符 9">
            <a:extLst>
              <a:ext uri="{FF2B5EF4-FFF2-40B4-BE49-F238E27FC236}">
                <a16:creationId xmlns:a16="http://schemas.microsoft.com/office/drawing/2014/main" id="{1B6F541E-B87E-4A95-B60E-7035BF308E17}"/>
              </a:ext>
            </a:extLst>
          </p:cNvPr>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F12246C-75E2-4D58-B0D6-1A4AE1F1978B}"/>
              </a:ext>
            </a:extLst>
          </p:cNvPr>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2" name="组合 1">
            <a:extLst>
              <a:ext uri="{FF2B5EF4-FFF2-40B4-BE49-F238E27FC236}">
                <a16:creationId xmlns:a16="http://schemas.microsoft.com/office/drawing/2014/main" id="{67249919-4D5A-48BC-8831-EC7C713C61DC}"/>
              </a:ext>
            </a:extLst>
          </p:cNvPr>
          <p:cNvGrpSpPr/>
          <p:nvPr/>
        </p:nvGrpSpPr>
        <p:grpSpPr>
          <a:xfrm>
            <a:off x="10467218" y="5850000"/>
            <a:ext cx="1288818" cy="108000"/>
            <a:chOff x="10467218" y="5850000"/>
            <a:chExt cx="1288818" cy="108000"/>
          </a:xfrm>
        </p:grpSpPr>
        <p:grpSp>
          <p:nvGrpSpPr>
            <p:cNvPr id="13" name="组合 12">
              <a:extLst>
                <a:ext uri="{FF2B5EF4-FFF2-40B4-BE49-F238E27FC236}">
                  <a16:creationId xmlns:a16="http://schemas.microsoft.com/office/drawing/2014/main" id="{1E414B75-D140-4E03-B375-68221EAF31A8}"/>
                </a:ext>
              </a:extLst>
            </p:cNvPr>
            <p:cNvGrpSpPr/>
            <p:nvPr/>
          </p:nvGrpSpPr>
          <p:grpSpPr>
            <a:xfrm>
              <a:off x="10467218" y="5850000"/>
              <a:ext cx="1052654" cy="108000"/>
              <a:chOff x="10467218" y="6126091"/>
              <a:chExt cx="1052654" cy="108000"/>
            </a:xfrm>
          </p:grpSpPr>
          <p:sp>
            <p:nvSpPr>
              <p:cNvPr id="14" name="椭圆 13">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6" name="椭圆 15">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8" name="椭圆 17">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19" name="椭圆 18">
              <a:extLst>
                <a:ext uri="{FF2B5EF4-FFF2-40B4-BE49-F238E27FC236}">
                  <a16:creationId xmlns:a16="http://schemas.microsoft.com/office/drawing/2014/main" id="{684C1998-8AD7-4F86-9272-9F2C0BB26971}"/>
                </a:ext>
              </a:extLst>
            </p:cNvPr>
            <p:cNvSpPr/>
            <p:nvPr/>
          </p:nvSpPr>
          <p:spPr>
            <a:xfrm>
              <a:off x="11648036" y="5850000"/>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Tree>
    <p:extLst>
      <p:ext uri="{BB962C8B-B14F-4D97-AF65-F5344CB8AC3E}">
        <p14:creationId xmlns:p14="http://schemas.microsoft.com/office/powerpoint/2010/main" val="2799051923"/>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AA782-7166-43F9-962E-E8A84B1934A0}"/>
              </a:ext>
            </a:extLst>
          </p:cNvPr>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05</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7" name="文本框 6">
            <a:extLst>
              <a:ext uri="{FF2B5EF4-FFF2-40B4-BE49-F238E27FC236}">
                <a16:creationId xmlns:a16="http://schemas.microsoft.com/office/drawing/2014/main" id="{C646537D-7E47-4B9F-B532-AD200E213B24}"/>
              </a:ext>
            </a:extLst>
          </p:cNvPr>
          <p:cNvSpPr txBox="1"/>
          <p:nvPr/>
        </p:nvSpPr>
        <p:spPr>
          <a:xfrm>
            <a:off x="5550367" y="2400894"/>
            <a:ext cx="3134191"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4000" b="1" spc="600" dirty="0">
                <a:solidFill>
                  <a:prstClr val="black"/>
                </a:solidFill>
                <a:latin typeface="Century Gothic" panose="020B0502020202020204" pitchFamily="34" charset="0"/>
                <a:ea typeface="微软雅黑" panose="020B0503020204020204" pitchFamily="34" charset="-122"/>
              </a:rPr>
              <a:t>遇到的困难</a:t>
            </a:r>
            <a:endParaRPr kumimoji="0" lang="zh-CN" altLang="en-US" sz="4000" b="1" i="0" u="none" strike="noStrike" kern="1200" cap="none" spc="6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文本框 7">
            <a:extLst>
              <a:ext uri="{FF2B5EF4-FFF2-40B4-BE49-F238E27FC236}">
                <a16:creationId xmlns:a16="http://schemas.microsoft.com/office/drawing/2014/main" id="{C0BCE660-462C-42D1-B7D6-846700805A3F}"/>
              </a:ext>
            </a:extLst>
          </p:cNvPr>
          <p:cNvSpPr txBox="1"/>
          <p:nvPr/>
        </p:nvSpPr>
        <p:spPr>
          <a:xfrm>
            <a:off x="5550367" y="3775625"/>
            <a:ext cx="1871025" cy="523220"/>
          </a:xfrm>
          <a:prstGeom prst="rect">
            <a:avLst/>
          </a:prstGeom>
          <a:noFill/>
        </p:spPr>
        <p:txBody>
          <a:bodyPr wrap="none" rtlCol="0">
            <a:spAutoFit/>
          </a:bodyPr>
          <a:lstStyle/>
          <a:p>
            <a:pPr lvl="0" eaLnBrk="0" fontAlgn="base" hangingPunct="0">
              <a:spcBef>
                <a:spcPct val="0"/>
              </a:spcBef>
              <a:spcAft>
                <a:spcPct val="0"/>
              </a:spcAft>
            </a:pPr>
            <a:r>
              <a:rPr lang="en-US" altLang="zh-CN" sz="2800" spc="100" dirty="0">
                <a:solidFill>
                  <a:prstClr val="white">
                    <a:lumMod val="75000"/>
                  </a:prstClr>
                </a:solidFill>
                <a:latin typeface="Century Gothic" panose="020B0502020202020204" pitchFamily="34" charset="0"/>
                <a:ea typeface="微软雅黑" panose="020B0503020204020204" pitchFamily="34" charset="-122"/>
              </a:rPr>
              <a:t>Problems</a:t>
            </a:r>
            <a:endParaRPr kumimoji="0" lang="zh-CN" altLang="en-US" sz="2800" b="0" i="0" u="none" strike="noStrike" kern="1200" cap="none" spc="100" normalizeH="0" baseline="0" noProof="0" dirty="0">
              <a:ln>
                <a:noFill/>
              </a:ln>
              <a:solidFill>
                <a:prstClr val="white">
                  <a:lumMod val="75000"/>
                </a:prstClr>
              </a:solidFill>
              <a:effectLst/>
              <a:uLnTx/>
              <a:uFillTx/>
              <a:latin typeface="Century Gothic" panose="020B0502020202020204" pitchFamily="34" charset="0"/>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1B6F541E-B87E-4A95-B60E-7035BF308E17}"/>
              </a:ext>
            </a:extLst>
          </p:cNvPr>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F12246C-75E2-4D58-B0D6-1A4AE1F1978B}"/>
              </a:ext>
            </a:extLst>
          </p:cNvPr>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19" name="组合 18">
            <a:extLst>
              <a:ext uri="{FF2B5EF4-FFF2-40B4-BE49-F238E27FC236}">
                <a16:creationId xmlns:a16="http://schemas.microsoft.com/office/drawing/2014/main" id="{1E414B75-D140-4E03-B375-68221EAF31A8}"/>
              </a:ext>
            </a:extLst>
          </p:cNvPr>
          <p:cNvGrpSpPr/>
          <p:nvPr/>
        </p:nvGrpSpPr>
        <p:grpSpPr>
          <a:xfrm>
            <a:off x="10467218" y="5850000"/>
            <a:ext cx="1052654" cy="108000"/>
            <a:chOff x="10467218" y="6126091"/>
            <a:chExt cx="1052654" cy="108000"/>
          </a:xfrm>
        </p:grpSpPr>
        <p:sp>
          <p:nvSpPr>
            <p:cNvPr id="20" name="椭圆 19">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椭圆 20">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2" name="椭圆 21">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3" name="椭圆 22">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4" name="椭圆 23">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13" name="椭圆 12">
            <a:extLst>
              <a:ext uri="{FF2B5EF4-FFF2-40B4-BE49-F238E27FC236}">
                <a16:creationId xmlns:a16="http://schemas.microsoft.com/office/drawing/2014/main" id="{79453D8B-A13D-4531-8345-5B816B374BDF}"/>
              </a:ext>
            </a:extLst>
          </p:cNvPr>
          <p:cNvSpPr/>
          <p:nvPr/>
        </p:nvSpPr>
        <p:spPr>
          <a:xfrm>
            <a:off x="11648036" y="5850000"/>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2872403209"/>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0597DC09-2874-4C17-AAF0-C4C40543348B}"/>
              </a:ext>
            </a:extLst>
          </p:cNvPr>
          <p:cNvSpPr/>
          <p:nvPr/>
        </p:nvSpPr>
        <p:spPr>
          <a:xfrm>
            <a:off x="6096000" y="1333141"/>
            <a:ext cx="5435600" cy="4389376"/>
          </a:xfrm>
          <a:prstGeom prst="rect">
            <a:avLst/>
          </a:prstGeom>
          <a:solidFill>
            <a:srgbClr val="006C39"/>
          </a:solidFill>
          <a:ln w="28575">
            <a:solidFill>
              <a:srgbClr val="006C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3" name="矩形 12">
            <a:extLst>
              <a:ext uri="{FF2B5EF4-FFF2-40B4-BE49-F238E27FC236}">
                <a16:creationId xmlns:a16="http://schemas.microsoft.com/office/drawing/2014/main" id="{F9399C7E-A646-423A-A81A-33CB60BD2B9B}"/>
              </a:ext>
            </a:extLst>
          </p:cNvPr>
          <p:cNvSpPr/>
          <p:nvPr/>
        </p:nvSpPr>
        <p:spPr>
          <a:xfrm>
            <a:off x="6083300" y="1333141"/>
            <a:ext cx="5435600" cy="438937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标题 9"/>
          <p:cNvSpPr>
            <a:spLocks noGrp="1"/>
          </p:cNvSpPr>
          <p:nvPr>
            <p:ph type="title"/>
          </p:nvPr>
        </p:nvSpPr>
        <p:spPr/>
        <p:txBody>
          <a:bodyPr/>
          <a:lstStyle/>
          <a:p>
            <a:r>
              <a:rPr lang="zh-CN" altLang="en-US" dirty="0"/>
              <a:t>遇到的困难</a:t>
            </a:r>
          </a:p>
        </p:txBody>
      </p:sp>
      <p:sp>
        <p:nvSpPr>
          <p:cNvPr id="12" name="矩形 11">
            <a:extLst>
              <a:ext uri="{FF2B5EF4-FFF2-40B4-BE49-F238E27FC236}">
                <a16:creationId xmlns:a16="http://schemas.microsoft.com/office/drawing/2014/main" id="{639F7488-70A1-4EFE-B7FB-1D1F5A9136B3}"/>
              </a:ext>
            </a:extLst>
          </p:cNvPr>
          <p:cNvSpPr/>
          <p:nvPr/>
        </p:nvSpPr>
        <p:spPr>
          <a:xfrm>
            <a:off x="660400" y="1333141"/>
            <a:ext cx="5435600" cy="4389376"/>
          </a:xfrm>
          <a:prstGeom prst="rect">
            <a:avLst/>
          </a:prstGeom>
          <a:solidFill>
            <a:schemeClr val="bg2"/>
          </a:solidFill>
          <a:ln w="28575">
            <a:solidFill>
              <a:srgbClr val="A13F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等腰三角形 13">
            <a:extLst>
              <a:ext uri="{FF2B5EF4-FFF2-40B4-BE49-F238E27FC236}">
                <a16:creationId xmlns:a16="http://schemas.microsoft.com/office/drawing/2014/main" id="{D82B473C-24BC-4079-8D28-B96C26E2642F}"/>
              </a:ext>
            </a:extLst>
          </p:cNvPr>
          <p:cNvSpPr/>
          <p:nvPr/>
        </p:nvSpPr>
        <p:spPr>
          <a:xfrm rot="5400000">
            <a:off x="6051370" y="3430202"/>
            <a:ext cx="292707" cy="195138"/>
          </a:xfrm>
          <a:prstGeom prst="triangle">
            <a:avLst/>
          </a:pr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ED280140-DC9E-4158-9141-E017629EDCEF}"/>
              </a:ext>
            </a:extLst>
          </p:cNvPr>
          <p:cNvSpPr txBox="1"/>
          <p:nvPr/>
        </p:nvSpPr>
        <p:spPr>
          <a:xfrm>
            <a:off x="6674790" y="1513653"/>
            <a:ext cx="2656114" cy="50558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srgbClr val="FFFFFF"/>
                </a:solidFill>
                <a:effectLst/>
                <a:uLnTx/>
                <a:uFillTx/>
                <a:latin typeface="微软雅黑"/>
                <a:ea typeface="微软雅黑"/>
                <a:cs typeface="+mn-cs"/>
              </a:rPr>
              <a:t>解决的措施</a:t>
            </a:r>
          </a:p>
        </p:txBody>
      </p:sp>
      <p:sp>
        <p:nvSpPr>
          <p:cNvPr id="21" name="文本框 20">
            <a:extLst>
              <a:ext uri="{FF2B5EF4-FFF2-40B4-BE49-F238E27FC236}">
                <a16:creationId xmlns:a16="http://schemas.microsoft.com/office/drawing/2014/main" id="{2BB74EDB-BD31-48DE-A282-2A8F1B1D8DBA}"/>
              </a:ext>
            </a:extLst>
          </p:cNvPr>
          <p:cNvSpPr txBox="1"/>
          <p:nvPr/>
        </p:nvSpPr>
        <p:spPr>
          <a:xfrm>
            <a:off x="6669298" y="2530722"/>
            <a:ext cx="4572000" cy="32412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zh-CN" altLang="en-US" b="1" spc="300" dirty="0">
                <a:solidFill>
                  <a:srgbClr val="FFFFFF"/>
                </a:solidFill>
                <a:latin typeface="Century Gothic" panose="020B0502020202020204" pitchFamily="34" charset="0"/>
                <a:ea typeface="微软雅黑" panose="020B0503020204020204" pitchFamily="34" charset="-122"/>
              </a:rPr>
              <a:t>代码注释，整理流程图、类图</a:t>
            </a:r>
            <a:endParaRPr kumimoji="0" lang="zh-CN" altLang="en-US" sz="1800" b="1" i="0" u="none" strike="noStrike" kern="1200" cap="none" spc="300" normalizeH="0" baseline="0" noProof="0" dirty="0">
              <a:ln>
                <a:noFill/>
              </a:ln>
              <a:solidFill>
                <a:srgbClr val="FFFFFF"/>
              </a:solidFill>
              <a:effectLst/>
              <a:uLnTx/>
              <a:uFillTx/>
              <a:latin typeface="Century Gothic" panose="020B0502020202020204" pitchFamily="34" charset="0"/>
              <a:ea typeface="微软雅黑" panose="020B0503020204020204" pitchFamily="34" charset="-122"/>
              <a:cs typeface="+mn-cs"/>
            </a:endParaRPr>
          </a:p>
        </p:txBody>
      </p:sp>
      <p:cxnSp>
        <p:nvCxnSpPr>
          <p:cNvPr id="22" name="直接连接符 21">
            <a:extLst>
              <a:ext uri="{FF2B5EF4-FFF2-40B4-BE49-F238E27FC236}">
                <a16:creationId xmlns:a16="http://schemas.microsoft.com/office/drawing/2014/main" id="{058844B0-95A5-4EE9-93A4-81C5B7279E43}"/>
              </a:ext>
            </a:extLst>
          </p:cNvPr>
          <p:cNvCxnSpPr>
            <a:cxnSpLocks/>
          </p:cNvCxnSpPr>
          <p:nvPr/>
        </p:nvCxnSpPr>
        <p:spPr>
          <a:xfrm>
            <a:off x="6674790" y="2166539"/>
            <a:ext cx="5596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A293663-D3EA-41D6-B7D2-3C1270AE30EF}"/>
              </a:ext>
            </a:extLst>
          </p:cNvPr>
          <p:cNvSpPr txBox="1"/>
          <p:nvPr/>
        </p:nvSpPr>
        <p:spPr>
          <a:xfrm>
            <a:off x="6669298" y="3429000"/>
            <a:ext cx="4572000" cy="1157176"/>
          </a:xfrm>
          <a:prstGeom prst="rect">
            <a:avLst/>
          </a:prstGeom>
          <a:noFill/>
        </p:spPr>
        <p:txBody>
          <a:bodyPr wrap="square" lIns="0" tIns="0" rIns="0" bIns="0" rtlCol="0">
            <a:spAutoFit/>
          </a:bodyPr>
          <a:lstStyle/>
          <a:p>
            <a:pPr marL="0" marR="0" lvl="0" indent="0" algn="just" defTabSz="914400" rtl="0" eaLnBrk="1" fontAlgn="base" latinLnBrk="0" hangingPunct="0">
              <a:lnSpc>
                <a:spcPct val="130000"/>
              </a:lnSpc>
              <a:spcBef>
                <a:spcPct val="0"/>
              </a:spcBef>
              <a:spcAft>
                <a:spcPct val="0"/>
              </a:spcAft>
              <a:buClrTx/>
              <a:buSzTx/>
              <a:buFontTx/>
              <a:buNone/>
              <a:tabLst/>
              <a:defRPr/>
            </a:pPr>
            <a:r>
              <a:rPr lang="zh-CN" altLang="en-US" sz="2000" spc="300" dirty="0">
                <a:solidFill>
                  <a:srgbClr val="FFFFFF"/>
                </a:solidFill>
                <a:latin typeface="Century Gothic" panose="020B0502020202020204" pitchFamily="34" charset="0"/>
                <a:ea typeface="微软雅黑" panose="020B0503020204020204" pitchFamily="34" charset="-122"/>
              </a:rPr>
              <a:t>我们对整个项目代码进行了分析，对每一部分代码进行了严格注释，确定了代码执行的流程</a:t>
            </a:r>
            <a:endParaRPr lang="en-US" altLang="zh-CN" sz="2000" spc="300" dirty="0">
              <a:solidFill>
                <a:srgbClr val="FFFFFF"/>
              </a:solidFill>
              <a:latin typeface="Century Gothic" panose="020B0502020202020204" pitchFamily="34" charset="0"/>
              <a:ea typeface="微软雅黑" panose="020B0503020204020204" pitchFamily="34" charset="-122"/>
            </a:endParaRPr>
          </a:p>
        </p:txBody>
      </p:sp>
      <p:sp>
        <p:nvSpPr>
          <p:cNvPr id="24" name="文本框 23">
            <a:extLst>
              <a:ext uri="{FF2B5EF4-FFF2-40B4-BE49-F238E27FC236}">
                <a16:creationId xmlns:a16="http://schemas.microsoft.com/office/drawing/2014/main" id="{ACFFC922-C1F3-419D-B1E7-D7E0BBB372A6}"/>
              </a:ext>
            </a:extLst>
          </p:cNvPr>
          <p:cNvSpPr txBox="1"/>
          <p:nvPr/>
        </p:nvSpPr>
        <p:spPr>
          <a:xfrm>
            <a:off x="1137295" y="1525195"/>
            <a:ext cx="2656114" cy="50558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srgbClr val="A13F0B"/>
                </a:solidFill>
                <a:effectLst/>
                <a:uLnTx/>
                <a:uFillTx/>
                <a:latin typeface="微软雅黑"/>
                <a:ea typeface="微软雅黑"/>
                <a:cs typeface="+mn-cs"/>
              </a:rPr>
              <a:t>遇到的困难</a:t>
            </a:r>
          </a:p>
        </p:txBody>
      </p:sp>
      <p:sp>
        <p:nvSpPr>
          <p:cNvPr id="25" name="文本框 24">
            <a:extLst>
              <a:ext uri="{FF2B5EF4-FFF2-40B4-BE49-F238E27FC236}">
                <a16:creationId xmlns:a16="http://schemas.microsoft.com/office/drawing/2014/main" id="{7EA7A3F5-CFFF-4208-B73C-4E1C3F9C5A16}"/>
              </a:ext>
            </a:extLst>
          </p:cNvPr>
          <p:cNvSpPr txBox="1"/>
          <p:nvPr/>
        </p:nvSpPr>
        <p:spPr>
          <a:xfrm>
            <a:off x="1137295" y="2530722"/>
            <a:ext cx="4572000" cy="324576"/>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zh-CN" altLang="en-US" b="1" spc="300" dirty="0">
                <a:solidFill>
                  <a:srgbClr val="A13F0B"/>
                </a:solidFill>
                <a:latin typeface="Century Gothic" panose="020B0502020202020204" pitchFamily="34" charset="0"/>
                <a:ea typeface="微软雅黑" panose="020B0503020204020204" pitchFamily="34" charset="-122"/>
              </a:rPr>
              <a:t>项目开发难以入手</a:t>
            </a:r>
            <a:endParaRPr kumimoji="0" lang="zh-CN" altLang="en-US" sz="1800" b="1" i="0" u="none" strike="noStrike" kern="1200" cap="none" spc="300" normalizeH="0" baseline="0" noProof="0" dirty="0">
              <a:ln>
                <a:noFill/>
              </a:ln>
              <a:solidFill>
                <a:srgbClr val="A13F0B"/>
              </a:solidFill>
              <a:effectLst/>
              <a:uLnTx/>
              <a:uFillTx/>
              <a:latin typeface="Century Gothic" panose="020B0502020202020204" pitchFamily="34" charset="0"/>
              <a:ea typeface="微软雅黑" panose="020B0503020204020204" pitchFamily="34" charset="-122"/>
              <a:cs typeface="+mn-cs"/>
            </a:endParaRPr>
          </a:p>
        </p:txBody>
      </p:sp>
      <p:cxnSp>
        <p:nvCxnSpPr>
          <p:cNvPr id="26" name="直接连接符 25">
            <a:extLst>
              <a:ext uri="{FF2B5EF4-FFF2-40B4-BE49-F238E27FC236}">
                <a16:creationId xmlns:a16="http://schemas.microsoft.com/office/drawing/2014/main" id="{B0702481-5665-4A69-8FB5-75A4186979DC}"/>
              </a:ext>
            </a:extLst>
          </p:cNvPr>
          <p:cNvCxnSpPr>
            <a:cxnSpLocks/>
          </p:cNvCxnSpPr>
          <p:nvPr/>
        </p:nvCxnSpPr>
        <p:spPr>
          <a:xfrm>
            <a:off x="1137295" y="2184588"/>
            <a:ext cx="559638" cy="0"/>
          </a:xfrm>
          <a:prstGeom prst="line">
            <a:avLst/>
          </a:prstGeom>
          <a:ln w="38100">
            <a:solidFill>
              <a:srgbClr val="A13F0B"/>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D5527BE9-EF01-4B40-B64F-26EC7A145FB4}"/>
              </a:ext>
            </a:extLst>
          </p:cNvPr>
          <p:cNvSpPr txBox="1"/>
          <p:nvPr/>
        </p:nvSpPr>
        <p:spPr>
          <a:xfrm>
            <a:off x="1137295" y="3429000"/>
            <a:ext cx="4572000" cy="1157176"/>
          </a:xfrm>
          <a:prstGeom prst="rect">
            <a:avLst/>
          </a:prstGeom>
          <a:noFill/>
        </p:spPr>
        <p:txBody>
          <a:bodyPr wrap="square" lIns="0" tIns="0" rIns="0" bIns="0" rtlCol="0">
            <a:spAutoFit/>
          </a:bodyPr>
          <a:lstStyle/>
          <a:p>
            <a:pPr marL="0" marR="0" lvl="0" indent="0" algn="just" defTabSz="914400" rtl="0" eaLnBrk="1" fontAlgn="base" latinLnBrk="0" hangingPunct="0">
              <a:lnSpc>
                <a:spcPct val="130000"/>
              </a:lnSpc>
              <a:spcBef>
                <a:spcPct val="0"/>
              </a:spcBef>
              <a:spcAft>
                <a:spcPct val="0"/>
              </a:spcAft>
              <a:buClrTx/>
              <a:buSzTx/>
              <a:buFontTx/>
              <a:buNone/>
              <a:tabLst/>
              <a:defRPr/>
            </a:pPr>
            <a:r>
              <a:rPr kumimoji="0" lang="zh-CN" altLang="en-US" sz="2000" b="0" i="0" u="none" strike="noStrike" kern="1200" cap="none" spc="3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rPr>
              <a:t>老师提供的项目资料缺乏说明文档，代码缺乏注释。我们不清楚训练、预测的整个过程如何进行。</a:t>
            </a:r>
          </a:p>
        </p:txBody>
      </p:sp>
    </p:spTree>
    <p:extLst>
      <p:ext uri="{BB962C8B-B14F-4D97-AF65-F5344CB8AC3E}">
        <p14:creationId xmlns:p14="http://schemas.microsoft.com/office/powerpoint/2010/main" val="3512382946"/>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代码分析</a:t>
            </a:r>
          </a:p>
        </p:txBody>
      </p:sp>
      <p:pic>
        <p:nvPicPr>
          <p:cNvPr id="2" name="图片 1">
            <a:extLst>
              <a:ext uri="{FF2B5EF4-FFF2-40B4-BE49-F238E27FC236}">
                <a16:creationId xmlns:a16="http://schemas.microsoft.com/office/drawing/2014/main" id="{7B86AFAE-93E4-4908-856F-AF37D07EBBC5}"/>
              </a:ext>
            </a:extLst>
          </p:cNvPr>
          <p:cNvPicPr>
            <a:picLocks noChangeAspect="1"/>
          </p:cNvPicPr>
          <p:nvPr/>
        </p:nvPicPr>
        <p:blipFill>
          <a:blip r:embed="rId2"/>
          <a:stretch>
            <a:fillRect/>
          </a:stretch>
        </p:blipFill>
        <p:spPr>
          <a:xfrm>
            <a:off x="577850" y="1028700"/>
            <a:ext cx="7412325" cy="5062231"/>
          </a:xfrm>
          <a:prstGeom prst="rect">
            <a:avLst/>
          </a:prstGeom>
        </p:spPr>
      </p:pic>
      <p:sp>
        <p:nvSpPr>
          <p:cNvPr id="3" name="矩形: 圆角 2">
            <a:extLst>
              <a:ext uri="{FF2B5EF4-FFF2-40B4-BE49-F238E27FC236}">
                <a16:creationId xmlns:a16="http://schemas.microsoft.com/office/drawing/2014/main" id="{AF2436EE-EB6C-45D0-BDBE-FA58CA4CD24D}"/>
              </a:ext>
            </a:extLst>
          </p:cNvPr>
          <p:cNvSpPr/>
          <p:nvPr/>
        </p:nvSpPr>
        <p:spPr>
          <a:xfrm>
            <a:off x="8835821" y="2216131"/>
            <a:ext cx="1670327" cy="480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数据预处理</a:t>
            </a:r>
          </a:p>
        </p:txBody>
      </p:sp>
      <p:sp>
        <p:nvSpPr>
          <p:cNvPr id="17" name="文本框 16">
            <a:extLst>
              <a:ext uri="{FF2B5EF4-FFF2-40B4-BE49-F238E27FC236}">
                <a16:creationId xmlns:a16="http://schemas.microsoft.com/office/drawing/2014/main" id="{149EE9FD-DE0F-4F31-B736-9A68C26D0AD3}"/>
              </a:ext>
            </a:extLst>
          </p:cNvPr>
          <p:cNvSpPr txBox="1"/>
          <p:nvPr/>
        </p:nvSpPr>
        <p:spPr>
          <a:xfrm>
            <a:off x="8484024" y="1425149"/>
            <a:ext cx="2373923" cy="505588"/>
          </a:xfrm>
          <a:prstGeom prst="rect">
            <a:avLst/>
          </a:prstGeom>
          <a:solidFill>
            <a:schemeClr val="accent1"/>
          </a:solidFill>
        </p:spPr>
        <p:txBody>
          <a:bodyPr wrap="square" lIns="0" tIns="0" rIns="0" bIns="0" rtlCol="0" anchor="ctr" anchorCtr="0">
            <a:spAutoFit/>
          </a:bodyPr>
          <a:lstStyle>
            <a:defPPr>
              <a:defRPr lang="zh-CN"/>
            </a:defPPr>
            <a:lvl1pPr>
              <a:lnSpc>
                <a:spcPct val="130000"/>
              </a:lnSpc>
              <a:defRPr sz="4000" spc="300">
                <a:solidFill>
                  <a:schemeClr val="accent1"/>
                </a:solidFill>
                <a:latin typeface="+mj-ea"/>
                <a:ea typeface="+mj-ea"/>
              </a:defRPr>
            </a:lvl1pPr>
          </a:lstStyle>
          <a:p>
            <a:pPr marL="0" marR="0" lvl="0" indent="0" algn="ctr" defTabSz="914400" rtl="0" eaLnBrk="0" fontAlgn="base" latinLnBrk="0" hangingPunct="0">
              <a:lnSpc>
                <a:spcPct val="13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代码流程</a:t>
            </a:r>
          </a:p>
        </p:txBody>
      </p:sp>
      <p:sp>
        <p:nvSpPr>
          <p:cNvPr id="20" name="矩形: 圆角 19">
            <a:extLst>
              <a:ext uri="{FF2B5EF4-FFF2-40B4-BE49-F238E27FC236}">
                <a16:creationId xmlns:a16="http://schemas.microsoft.com/office/drawing/2014/main" id="{50851C7D-0B55-4813-8D54-0CCA3AA06783}"/>
              </a:ext>
            </a:extLst>
          </p:cNvPr>
          <p:cNvSpPr/>
          <p:nvPr/>
        </p:nvSpPr>
        <p:spPr>
          <a:xfrm>
            <a:off x="8835819" y="3079684"/>
            <a:ext cx="1670327" cy="480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读取训练集</a:t>
            </a:r>
          </a:p>
        </p:txBody>
      </p:sp>
      <p:sp>
        <p:nvSpPr>
          <p:cNvPr id="28" name="矩形: 圆角 27">
            <a:extLst>
              <a:ext uri="{FF2B5EF4-FFF2-40B4-BE49-F238E27FC236}">
                <a16:creationId xmlns:a16="http://schemas.microsoft.com/office/drawing/2014/main" id="{7FD4F984-DA02-4782-9ECF-D925DF2CDD7E}"/>
              </a:ext>
            </a:extLst>
          </p:cNvPr>
          <p:cNvSpPr/>
          <p:nvPr/>
        </p:nvSpPr>
        <p:spPr>
          <a:xfrm>
            <a:off x="8835818" y="3943237"/>
            <a:ext cx="1670327" cy="480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训练模型</a:t>
            </a:r>
          </a:p>
        </p:txBody>
      </p:sp>
      <p:sp>
        <p:nvSpPr>
          <p:cNvPr id="29" name="矩形: 圆角 28">
            <a:extLst>
              <a:ext uri="{FF2B5EF4-FFF2-40B4-BE49-F238E27FC236}">
                <a16:creationId xmlns:a16="http://schemas.microsoft.com/office/drawing/2014/main" id="{632C3DD5-AE52-4A42-A205-A4F9B58A7ED6}"/>
              </a:ext>
            </a:extLst>
          </p:cNvPr>
          <p:cNvSpPr/>
          <p:nvPr/>
        </p:nvSpPr>
        <p:spPr>
          <a:xfrm>
            <a:off x="8835818" y="4806790"/>
            <a:ext cx="1670327" cy="9517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模型对</a:t>
            </a:r>
            <a:r>
              <a:rPr lang="en-US" altLang="zh-CN" dirty="0"/>
              <a:t>APT</a:t>
            </a:r>
            <a:r>
              <a:rPr lang="zh-CN" altLang="en-US" dirty="0"/>
              <a:t>判定并输出结果</a:t>
            </a:r>
          </a:p>
        </p:txBody>
      </p:sp>
      <p:sp>
        <p:nvSpPr>
          <p:cNvPr id="4" name="箭头: 下 3">
            <a:extLst>
              <a:ext uri="{FF2B5EF4-FFF2-40B4-BE49-F238E27FC236}">
                <a16:creationId xmlns:a16="http://schemas.microsoft.com/office/drawing/2014/main" id="{B7882D46-C5EE-465B-A2C2-AB2DF5FF03E6}"/>
              </a:ext>
            </a:extLst>
          </p:cNvPr>
          <p:cNvSpPr/>
          <p:nvPr/>
        </p:nvSpPr>
        <p:spPr>
          <a:xfrm>
            <a:off x="9606376" y="2696262"/>
            <a:ext cx="129209" cy="38342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0" name="箭头: 下 29">
            <a:extLst>
              <a:ext uri="{FF2B5EF4-FFF2-40B4-BE49-F238E27FC236}">
                <a16:creationId xmlns:a16="http://schemas.microsoft.com/office/drawing/2014/main" id="{7C3BA2FD-A19E-452A-97BE-7732A0B01356}"/>
              </a:ext>
            </a:extLst>
          </p:cNvPr>
          <p:cNvSpPr/>
          <p:nvPr/>
        </p:nvSpPr>
        <p:spPr>
          <a:xfrm>
            <a:off x="9606375" y="3569115"/>
            <a:ext cx="129209" cy="38342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箭头: 下 30">
            <a:extLst>
              <a:ext uri="{FF2B5EF4-FFF2-40B4-BE49-F238E27FC236}">
                <a16:creationId xmlns:a16="http://schemas.microsoft.com/office/drawing/2014/main" id="{75FEE5BC-C3B5-4983-8586-6B288BFB77CE}"/>
              </a:ext>
            </a:extLst>
          </p:cNvPr>
          <p:cNvSpPr/>
          <p:nvPr/>
        </p:nvSpPr>
        <p:spPr>
          <a:xfrm>
            <a:off x="9616520" y="4414068"/>
            <a:ext cx="129209" cy="38342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7418593"/>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0597DC09-2874-4C17-AAF0-C4C40543348B}"/>
              </a:ext>
            </a:extLst>
          </p:cNvPr>
          <p:cNvSpPr/>
          <p:nvPr/>
        </p:nvSpPr>
        <p:spPr>
          <a:xfrm>
            <a:off x="6096000" y="1333141"/>
            <a:ext cx="5435600" cy="4389376"/>
          </a:xfrm>
          <a:prstGeom prst="rect">
            <a:avLst/>
          </a:prstGeom>
          <a:solidFill>
            <a:srgbClr val="006C39"/>
          </a:solidFill>
          <a:ln w="28575">
            <a:solidFill>
              <a:srgbClr val="006C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3" name="矩形 12">
            <a:extLst>
              <a:ext uri="{FF2B5EF4-FFF2-40B4-BE49-F238E27FC236}">
                <a16:creationId xmlns:a16="http://schemas.microsoft.com/office/drawing/2014/main" id="{F9399C7E-A646-423A-A81A-33CB60BD2B9B}"/>
              </a:ext>
            </a:extLst>
          </p:cNvPr>
          <p:cNvSpPr/>
          <p:nvPr/>
        </p:nvSpPr>
        <p:spPr>
          <a:xfrm>
            <a:off x="6083300" y="1333141"/>
            <a:ext cx="5435600" cy="438937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标题 9"/>
          <p:cNvSpPr>
            <a:spLocks noGrp="1"/>
          </p:cNvSpPr>
          <p:nvPr>
            <p:ph type="title"/>
          </p:nvPr>
        </p:nvSpPr>
        <p:spPr/>
        <p:txBody>
          <a:bodyPr/>
          <a:lstStyle/>
          <a:p>
            <a:r>
              <a:rPr lang="zh-CN" altLang="en-US" dirty="0"/>
              <a:t>遇到的困难</a:t>
            </a:r>
          </a:p>
        </p:txBody>
      </p:sp>
      <p:sp>
        <p:nvSpPr>
          <p:cNvPr id="12" name="矩形 11">
            <a:extLst>
              <a:ext uri="{FF2B5EF4-FFF2-40B4-BE49-F238E27FC236}">
                <a16:creationId xmlns:a16="http://schemas.microsoft.com/office/drawing/2014/main" id="{639F7488-70A1-4EFE-B7FB-1D1F5A9136B3}"/>
              </a:ext>
            </a:extLst>
          </p:cNvPr>
          <p:cNvSpPr/>
          <p:nvPr/>
        </p:nvSpPr>
        <p:spPr>
          <a:xfrm>
            <a:off x="660400" y="1333141"/>
            <a:ext cx="5435600" cy="4389376"/>
          </a:xfrm>
          <a:prstGeom prst="rect">
            <a:avLst/>
          </a:prstGeom>
          <a:solidFill>
            <a:schemeClr val="bg2"/>
          </a:solidFill>
          <a:ln w="28575">
            <a:solidFill>
              <a:srgbClr val="A13F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等腰三角形 13">
            <a:extLst>
              <a:ext uri="{FF2B5EF4-FFF2-40B4-BE49-F238E27FC236}">
                <a16:creationId xmlns:a16="http://schemas.microsoft.com/office/drawing/2014/main" id="{D82B473C-24BC-4079-8D28-B96C26E2642F}"/>
              </a:ext>
            </a:extLst>
          </p:cNvPr>
          <p:cNvSpPr/>
          <p:nvPr/>
        </p:nvSpPr>
        <p:spPr>
          <a:xfrm rot="5400000">
            <a:off x="6051370" y="3430202"/>
            <a:ext cx="292707" cy="195138"/>
          </a:xfrm>
          <a:prstGeom prst="triangle">
            <a:avLst/>
          </a:pr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ED280140-DC9E-4158-9141-E017629EDCEF}"/>
              </a:ext>
            </a:extLst>
          </p:cNvPr>
          <p:cNvSpPr txBox="1"/>
          <p:nvPr/>
        </p:nvSpPr>
        <p:spPr>
          <a:xfrm>
            <a:off x="6674790" y="1513653"/>
            <a:ext cx="2656114" cy="50558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srgbClr val="FFFFFF"/>
                </a:solidFill>
                <a:effectLst/>
                <a:uLnTx/>
                <a:uFillTx/>
                <a:latin typeface="微软雅黑"/>
                <a:ea typeface="微软雅黑"/>
                <a:cs typeface="+mn-cs"/>
              </a:rPr>
              <a:t>解决的措施</a:t>
            </a:r>
          </a:p>
        </p:txBody>
      </p:sp>
      <p:sp>
        <p:nvSpPr>
          <p:cNvPr id="21" name="文本框 20">
            <a:extLst>
              <a:ext uri="{FF2B5EF4-FFF2-40B4-BE49-F238E27FC236}">
                <a16:creationId xmlns:a16="http://schemas.microsoft.com/office/drawing/2014/main" id="{2BB74EDB-BD31-48DE-A282-2A8F1B1D8DBA}"/>
              </a:ext>
            </a:extLst>
          </p:cNvPr>
          <p:cNvSpPr txBox="1"/>
          <p:nvPr/>
        </p:nvSpPr>
        <p:spPr>
          <a:xfrm>
            <a:off x="6669298" y="2530722"/>
            <a:ext cx="4572000" cy="32412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zh-CN" altLang="en-US" sz="1800" b="1" i="0" u="none" strike="noStrike" kern="1200" cap="none" spc="300" normalizeH="0" baseline="0" noProof="0" dirty="0">
                <a:ln>
                  <a:noFill/>
                </a:ln>
                <a:solidFill>
                  <a:srgbClr val="FFFFFF"/>
                </a:solidFill>
                <a:effectLst/>
                <a:uLnTx/>
                <a:uFillTx/>
                <a:latin typeface="Century Gothic" panose="020B0502020202020204" pitchFamily="34" charset="0"/>
                <a:ea typeface="微软雅黑" panose="020B0503020204020204" pitchFamily="34" charset="-122"/>
                <a:cs typeface="+mn-cs"/>
              </a:rPr>
              <a:t>采用敏捷模型</a:t>
            </a:r>
          </a:p>
        </p:txBody>
      </p:sp>
      <p:cxnSp>
        <p:nvCxnSpPr>
          <p:cNvPr id="22" name="直接连接符 21">
            <a:extLst>
              <a:ext uri="{FF2B5EF4-FFF2-40B4-BE49-F238E27FC236}">
                <a16:creationId xmlns:a16="http://schemas.microsoft.com/office/drawing/2014/main" id="{058844B0-95A5-4EE9-93A4-81C5B7279E43}"/>
              </a:ext>
            </a:extLst>
          </p:cNvPr>
          <p:cNvCxnSpPr>
            <a:cxnSpLocks/>
          </p:cNvCxnSpPr>
          <p:nvPr/>
        </p:nvCxnSpPr>
        <p:spPr>
          <a:xfrm>
            <a:off x="6674790" y="2166539"/>
            <a:ext cx="5596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A293663-D3EA-41D6-B7D2-3C1270AE30EF}"/>
              </a:ext>
            </a:extLst>
          </p:cNvPr>
          <p:cNvSpPr txBox="1"/>
          <p:nvPr/>
        </p:nvSpPr>
        <p:spPr>
          <a:xfrm>
            <a:off x="6669298" y="3429000"/>
            <a:ext cx="4572000" cy="1557286"/>
          </a:xfrm>
          <a:prstGeom prst="rect">
            <a:avLst/>
          </a:prstGeom>
          <a:noFill/>
        </p:spPr>
        <p:txBody>
          <a:bodyPr wrap="square" lIns="0" tIns="0" rIns="0" bIns="0" rtlCol="0">
            <a:spAutoFit/>
          </a:bodyPr>
          <a:lstStyle/>
          <a:p>
            <a:pPr marL="0" marR="0" lvl="0" indent="0" algn="just" defTabSz="914400" rtl="0" eaLnBrk="1" fontAlgn="base" latinLnBrk="0" hangingPunct="0">
              <a:lnSpc>
                <a:spcPct val="130000"/>
              </a:lnSpc>
              <a:spcBef>
                <a:spcPct val="0"/>
              </a:spcBef>
              <a:spcAft>
                <a:spcPct val="0"/>
              </a:spcAft>
              <a:buClrTx/>
              <a:buSzTx/>
              <a:buFontTx/>
              <a:buNone/>
              <a:tabLst/>
              <a:defRPr/>
            </a:pPr>
            <a:r>
              <a:rPr lang="zh-CN" altLang="en-US" sz="2000" spc="300" dirty="0">
                <a:solidFill>
                  <a:srgbClr val="FFFFFF"/>
                </a:solidFill>
                <a:latin typeface="Century Gothic" panose="020B0502020202020204" pitchFamily="34" charset="0"/>
                <a:ea typeface="微软雅黑" panose="020B0503020204020204" pitchFamily="34" charset="-122"/>
              </a:rPr>
              <a:t>采用敏捷模型。</a:t>
            </a:r>
            <a:endParaRPr lang="en-US" altLang="zh-CN" sz="2000" spc="300" dirty="0">
              <a:solidFill>
                <a:srgbClr val="FFFFFF"/>
              </a:solidFill>
              <a:latin typeface="Century Gothic" panose="020B0502020202020204" pitchFamily="34" charset="0"/>
              <a:ea typeface="微软雅黑" panose="020B0503020204020204" pitchFamily="34" charset="-122"/>
            </a:endParaRPr>
          </a:p>
          <a:p>
            <a:pPr marL="0" marR="0" lvl="0" indent="0" algn="just" defTabSz="914400" rtl="0" eaLnBrk="1" fontAlgn="base" latinLnBrk="0" hangingPunct="0">
              <a:lnSpc>
                <a:spcPct val="130000"/>
              </a:lnSpc>
              <a:spcBef>
                <a:spcPct val="0"/>
              </a:spcBef>
              <a:spcAft>
                <a:spcPct val="0"/>
              </a:spcAft>
              <a:buClrTx/>
              <a:buSzTx/>
              <a:buFontTx/>
              <a:buNone/>
              <a:tabLst/>
              <a:defRPr/>
            </a:pPr>
            <a:r>
              <a:rPr kumimoji="0" lang="zh-CN" altLang="en-US" sz="2000" b="0" i="0" u="none" strike="noStrike" kern="1200" cap="none" spc="300" normalizeH="0" baseline="0" noProof="0" dirty="0">
                <a:ln>
                  <a:noFill/>
                </a:ln>
                <a:solidFill>
                  <a:srgbClr val="FFFFFF"/>
                </a:solidFill>
                <a:effectLst/>
                <a:uLnTx/>
                <a:uFillTx/>
                <a:latin typeface="Century Gothic" panose="020B0502020202020204" pitchFamily="34" charset="0"/>
                <a:ea typeface="微软雅黑" panose="020B0503020204020204" pitchFamily="34" charset="-122"/>
                <a:cs typeface="+mn-cs"/>
              </a:rPr>
              <a:t>开发与测试同步，不拘泥于文档，快速迭代，始终保证软件有可用版本，快速进行开发</a:t>
            </a:r>
          </a:p>
        </p:txBody>
      </p:sp>
      <p:sp>
        <p:nvSpPr>
          <p:cNvPr id="24" name="文本框 23">
            <a:extLst>
              <a:ext uri="{FF2B5EF4-FFF2-40B4-BE49-F238E27FC236}">
                <a16:creationId xmlns:a16="http://schemas.microsoft.com/office/drawing/2014/main" id="{ACFFC922-C1F3-419D-B1E7-D7E0BBB372A6}"/>
              </a:ext>
            </a:extLst>
          </p:cNvPr>
          <p:cNvSpPr txBox="1"/>
          <p:nvPr/>
        </p:nvSpPr>
        <p:spPr>
          <a:xfrm>
            <a:off x="1137295" y="1525195"/>
            <a:ext cx="2656114" cy="50558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srgbClr val="A13F0B"/>
                </a:solidFill>
                <a:effectLst/>
                <a:uLnTx/>
                <a:uFillTx/>
                <a:latin typeface="微软雅黑"/>
                <a:ea typeface="微软雅黑"/>
                <a:cs typeface="+mn-cs"/>
              </a:rPr>
              <a:t>遇到的困难</a:t>
            </a:r>
          </a:p>
        </p:txBody>
      </p:sp>
      <p:sp>
        <p:nvSpPr>
          <p:cNvPr id="25" name="文本框 24">
            <a:extLst>
              <a:ext uri="{FF2B5EF4-FFF2-40B4-BE49-F238E27FC236}">
                <a16:creationId xmlns:a16="http://schemas.microsoft.com/office/drawing/2014/main" id="{7EA7A3F5-CFFF-4208-B73C-4E1C3F9C5A16}"/>
              </a:ext>
            </a:extLst>
          </p:cNvPr>
          <p:cNvSpPr txBox="1"/>
          <p:nvPr/>
        </p:nvSpPr>
        <p:spPr>
          <a:xfrm>
            <a:off x="1137295" y="2530722"/>
            <a:ext cx="4572000" cy="324576"/>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zh-CN" altLang="en-US" b="1" spc="300" dirty="0">
                <a:solidFill>
                  <a:srgbClr val="A13F0B"/>
                </a:solidFill>
                <a:latin typeface="Century Gothic" panose="020B0502020202020204" pitchFamily="34" charset="0"/>
                <a:ea typeface="微软雅黑" panose="020B0503020204020204" pitchFamily="34" charset="-122"/>
              </a:rPr>
              <a:t>开发模型选取</a:t>
            </a:r>
            <a:endParaRPr kumimoji="0" lang="zh-CN" altLang="en-US" sz="1800" b="1" i="0" u="none" strike="noStrike" kern="1200" cap="none" spc="300" normalizeH="0" baseline="0" noProof="0" dirty="0">
              <a:ln>
                <a:noFill/>
              </a:ln>
              <a:solidFill>
                <a:srgbClr val="A13F0B"/>
              </a:solidFill>
              <a:effectLst/>
              <a:uLnTx/>
              <a:uFillTx/>
              <a:latin typeface="Century Gothic" panose="020B0502020202020204" pitchFamily="34" charset="0"/>
              <a:ea typeface="微软雅黑" panose="020B0503020204020204" pitchFamily="34" charset="-122"/>
              <a:cs typeface="+mn-cs"/>
            </a:endParaRPr>
          </a:p>
        </p:txBody>
      </p:sp>
      <p:cxnSp>
        <p:nvCxnSpPr>
          <p:cNvPr id="26" name="直接连接符 25">
            <a:extLst>
              <a:ext uri="{FF2B5EF4-FFF2-40B4-BE49-F238E27FC236}">
                <a16:creationId xmlns:a16="http://schemas.microsoft.com/office/drawing/2014/main" id="{B0702481-5665-4A69-8FB5-75A4186979DC}"/>
              </a:ext>
            </a:extLst>
          </p:cNvPr>
          <p:cNvCxnSpPr>
            <a:cxnSpLocks/>
          </p:cNvCxnSpPr>
          <p:nvPr/>
        </p:nvCxnSpPr>
        <p:spPr>
          <a:xfrm>
            <a:off x="1137295" y="2184588"/>
            <a:ext cx="559638" cy="0"/>
          </a:xfrm>
          <a:prstGeom prst="line">
            <a:avLst/>
          </a:prstGeom>
          <a:ln w="38100">
            <a:solidFill>
              <a:srgbClr val="A13F0B"/>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D5527BE9-EF01-4B40-B64F-26EC7A145FB4}"/>
              </a:ext>
            </a:extLst>
          </p:cNvPr>
          <p:cNvSpPr txBox="1"/>
          <p:nvPr/>
        </p:nvSpPr>
        <p:spPr>
          <a:xfrm>
            <a:off x="1137295" y="3429000"/>
            <a:ext cx="4572000" cy="1557286"/>
          </a:xfrm>
          <a:prstGeom prst="rect">
            <a:avLst/>
          </a:prstGeom>
          <a:noFill/>
        </p:spPr>
        <p:txBody>
          <a:bodyPr wrap="square" lIns="0" tIns="0" rIns="0" bIns="0" rtlCol="0">
            <a:spAutoFit/>
          </a:bodyPr>
          <a:lstStyle/>
          <a:p>
            <a:pPr marL="0" marR="0" lvl="0" indent="0" algn="just" defTabSz="914400" rtl="0" eaLnBrk="1" fontAlgn="base" latinLnBrk="0" hangingPunct="0">
              <a:lnSpc>
                <a:spcPct val="130000"/>
              </a:lnSpc>
              <a:spcBef>
                <a:spcPct val="0"/>
              </a:spcBef>
              <a:spcAft>
                <a:spcPct val="0"/>
              </a:spcAft>
              <a:buClrTx/>
              <a:buSzTx/>
              <a:buFontTx/>
              <a:buNone/>
              <a:tabLst/>
              <a:defRPr/>
            </a:pPr>
            <a:r>
              <a:rPr lang="zh-CN" altLang="en-US" sz="2000" spc="300" dirty="0">
                <a:solidFill>
                  <a:prstClr val="black"/>
                </a:solidFill>
                <a:latin typeface="Century Gothic" panose="020B0502020202020204" pitchFamily="34" charset="0"/>
                <a:ea typeface="微软雅黑" panose="020B0503020204020204" pitchFamily="34" charset="-122"/>
              </a:rPr>
              <a:t>最开始我们决定使用瀑布模型，但实际发现瀑布模型每一步都需要做到严格、完整，缺乏灵活性且耗时较长。</a:t>
            </a:r>
            <a:endParaRPr kumimoji="0" lang="zh-CN" altLang="en-US" sz="2000" b="0" i="0" u="none" strike="noStrike" kern="1200" cap="none" spc="3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2432028920"/>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AA782-7166-43F9-962E-E8A84B1934A0}"/>
              </a:ext>
            </a:extLst>
          </p:cNvPr>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06</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7" name="文本框 6">
            <a:extLst>
              <a:ext uri="{FF2B5EF4-FFF2-40B4-BE49-F238E27FC236}">
                <a16:creationId xmlns:a16="http://schemas.microsoft.com/office/drawing/2014/main" id="{C646537D-7E47-4B9F-B532-AD200E213B24}"/>
              </a:ext>
            </a:extLst>
          </p:cNvPr>
          <p:cNvSpPr txBox="1"/>
          <p:nvPr/>
        </p:nvSpPr>
        <p:spPr>
          <a:xfrm>
            <a:off x="5550367" y="2400894"/>
            <a:ext cx="2544286"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200" cap="none" spc="6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rPr>
              <a:t>系统演示</a:t>
            </a:r>
          </a:p>
        </p:txBody>
      </p:sp>
      <p:sp>
        <p:nvSpPr>
          <p:cNvPr id="8" name="文本框 7">
            <a:extLst>
              <a:ext uri="{FF2B5EF4-FFF2-40B4-BE49-F238E27FC236}">
                <a16:creationId xmlns:a16="http://schemas.microsoft.com/office/drawing/2014/main" id="{C0BCE660-462C-42D1-B7D6-846700805A3F}"/>
              </a:ext>
            </a:extLst>
          </p:cNvPr>
          <p:cNvSpPr txBox="1"/>
          <p:nvPr/>
        </p:nvSpPr>
        <p:spPr>
          <a:xfrm>
            <a:off x="5550367" y="3775625"/>
            <a:ext cx="1309974" cy="523220"/>
          </a:xfrm>
          <a:prstGeom prst="rect">
            <a:avLst/>
          </a:prstGeom>
          <a:noFill/>
        </p:spPr>
        <p:txBody>
          <a:bodyPr wrap="none" rtlCol="0">
            <a:spAutoFit/>
          </a:bodyPr>
          <a:lstStyle/>
          <a:p>
            <a:pPr lvl="0" eaLnBrk="0" fontAlgn="base" hangingPunct="0">
              <a:spcBef>
                <a:spcPct val="0"/>
              </a:spcBef>
              <a:spcAft>
                <a:spcPct val="0"/>
              </a:spcAft>
            </a:pPr>
            <a:r>
              <a:rPr kumimoji="0" lang="en-US" altLang="zh-CN" sz="2800" b="0" i="0" u="none" strike="noStrike" kern="1200" cap="none" spc="100" normalizeH="0" baseline="0" noProof="0" dirty="0">
                <a:ln>
                  <a:noFill/>
                </a:ln>
                <a:solidFill>
                  <a:prstClr val="white">
                    <a:lumMod val="75000"/>
                  </a:prstClr>
                </a:solidFill>
                <a:effectLst/>
                <a:uLnTx/>
                <a:uFillTx/>
                <a:latin typeface="Century Gothic" panose="020B0502020202020204" pitchFamily="34" charset="0"/>
                <a:ea typeface="微软雅黑" panose="020B0503020204020204" pitchFamily="34" charset="-122"/>
                <a:cs typeface="+mn-cs"/>
              </a:rPr>
              <a:t>Demo</a:t>
            </a:r>
            <a:endParaRPr kumimoji="0" lang="zh-CN" altLang="en-US" sz="2800" b="0" i="0" u="none" strike="noStrike" kern="1200" cap="none" spc="100" normalizeH="0" baseline="0" noProof="0" dirty="0">
              <a:ln>
                <a:noFill/>
              </a:ln>
              <a:solidFill>
                <a:prstClr val="white">
                  <a:lumMod val="75000"/>
                </a:prstClr>
              </a:solidFill>
              <a:effectLst/>
              <a:uLnTx/>
              <a:uFillTx/>
              <a:latin typeface="Century Gothic" panose="020B0502020202020204" pitchFamily="34" charset="0"/>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1B6F541E-B87E-4A95-B60E-7035BF308E17}"/>
              </a:ext>
            </a:extLst>
          </p:cNvPr>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F12246C-75E2-4D58-B0D6-1A4AE1F1978B}"/>
              </a:ext>
            </a:extLst>
          </p:cNvPr>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19" name="组合 18">
            <a:extLst>
              <a:ext uri="{FF2B5EF4-FFF2-40B4-BE49-F238E27FC236}">
                <a16:creationId xmlns:a16="http://schemas.microsoft.com/office/drawing/2014/main" id="{1E414B75-D140-4E03-B375-68221EAF31A8}"/>
              </a:ext>
            </a:extLst>
          </p:cNvPr>
          <p:cNvGrpSpPr/>
          <p:nvPr/>
        </p:nvGrpSpPr>
        <p:grpSpPr>
          <a:xfrm>
            <a:off x="10467218" y="5850000"/>
            <a:ext cx="1052654" cy="108000"/>
            <a:chOff x="10467218" y="6126091"/>
            <a:chExt cx="1052654" cy="108000"/>
          </a:xfrm>
        </p:grpSpPr>
        <p:sp>
          <p:nvSpPr>
            <p:cNvPr id="20" name="椭圆 19">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椭圆 20">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2" name="椭圆 21">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3" name="椭圆 22">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4" name="椭圆 23">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13" name="椭圆 12">
            <a:extLst>
              <a:ext uri="{FF2B5EF4-FFF2-40B4-BE49-F238E27FC236}">
                <a16:creationId xmlns:a16="http://schemas.microsoft.com/office/drawing/2014/main" id="{2446A6B2-22C7-49C6-8DEE-E82133690F5B}"/>
              </a:ext>
            </a:extLst>
          </p:cNvPr>
          <p:cNvSpPr/>
          <p:nvPr/>
        </p:nvSpPr>
        <p:spPr>
          <a:xfrm>
            <a:off x="11648036" y="5850000"/>
            <a:ext cx="108000" cy="108000"/>
          </a:xfrm>
          <a:prstGeom prst="ellipse">
            <a:avLst/>
          </a:prstGeom>
          <a:solidFill>
            <a:srgbClr val="006C39"/>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1008814722"/>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8C44E31-32D5-4CE5-AAA6-ACDD250866E7}"/>
              </a:ext>
            </a:extLst>
          </p:cNvPr>
          <p:cNvGrpSpPr/>
          <p:nvPr/>
        </p:nvGrpSpPr>
        <p:grpSpPr>
          <a:xfrm>
            <a:off x="6982374" y="1028700"/>
            <a:ext cx="4948368" cy="1636123"/>
            <a:chOff x="4302343" y="1042703"/>
            <a:chExt cx="7338786" cy="1636123"/>
          </a:xfrm>
        </p:grpSpPr>
        <p:sp>
          <p:nvSpPr>
            <p:cNvPr id="8" name="矩形 7">
              <a:extLst>
                <a:ext uri="{FF2B5EF4-FFF2-40B4-BE49-F238E27FC236}">
                  <a16:creationId xmlns:a16="http://schemas.microsoft.com/office/drawing/2014/main" id="{CA37852C-25CD-4C9B-8647-C23C26D85983}"/>
                </a:ext>
              </a:extLst>
            </p:cNvPr>
            <p:cNvSpPr/>
            <p:nvPr/>
          </p:nvSpPr>
          <p:spPr>
            <a:xfrm>
              <a:off x="4302343" y="1042703"/>
              <a:ext cx="7338786" cy="1636123"/>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6C39"/>
                </a:solidFill>
                <a:effectLst/>
                <a:uLnTx/>
                <a:uFillTx/>
                <a:latin typeface="Arial"/>
                <a:ea typeface="微软雅黑"/>
                <a:cs typeface="+mn-cs"/>
              </a:endParaRPr>
            </a:p>
          </p:txBody>
        </p:sp>
        <p:sp>
          <p:nvSpPr>
            <p:cNvPr id="9" name="标题 1"/>
            <p:cNvSpPr txBox="1">
              <a:spLocks/>
            </p:cNvSpPr>
            <p:nvPr/>
          </p:nvSpPr>
          <p:spPr>
            <a:xfrm>
              <a:off x="4825751" y="1528978"/>
              <a:ext cx="5258095" cy="663575"/>
            </a:xfrm>
            <a:prstGeom prst="rect">
              <a:avLst/>
            </a:prstGeom>
            <a:noFill/>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1" i="0" u="none" strike="noStrike" kern="1200" cap="none" spc="300" normalizeH="0" baseline="0" noProof="0" dirty="0">
                  <a:ln>
                    <a:noFill/>
                  </a:ln>
                  <a:solidFill>
                    <a:srgbClr val="006C39"/>
                  </a:solidFill>
                  <a:effectLst/>
                  <a:uLnTx/>
                  <a:uFillTx/>
                  <a:latin typeface="Arial Black"/>
                  <a:ea typeface="微软雅黑" panose="020B0503020204020204" pitchFamily="34" charset="-122"/>
                  <a:cs typeface="+mj-cs"/>
                </a:rPr>
                <a:t>演示</a:t>
              </a:r>
            </a:p>
          </p:txBody>
        </p:sp>
      </p:grpSp>
    </p:spTree>
    <p:extLst>
      <p:ext uri="{BB962C8B-B14F-4D97-AF65-F5344CB8AC3E}">
        <p14:creationId xmlns:p14="http://schemas.microsoft.com/office/powerpoint/2010/main" val="3414015465"/>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C888EE62-795D-4B4E-A32A-3C2373FD4959}"/>
              </a:ext>
            </a:extLst>
          </p:cNvPr>
          <p:cNvSpPr txBox="1"/>
          <p:nvPr/>
        </p:nvSpPr>
        <p:spPr>
          <a:xfrm>
            <a:off x="1833795" y="2336758"/>
            <a:ext cx="8524408" cy="144655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a:ln>
                  <a:noFill/>
                </a:ln>
                <a:solidFill>
                  <a:prstClr val="white"/>
                </a:solidFill>
                <a:effectLst/>
                <a:uLnTx/>
                <a:uFillTx/>
                <a:latin typeface="微软雅黑"/>
                <a:ea typeface="微软雅黑"/>
                <a:cs typeface="+mn-cs"/>
              </a:rPr>
              <a:t>谢谢观看</a:t>
            </a:r>
            <a:endParaRPr kumimoji="0" lang="en-US" altLang="zh-CN" sz="4400" b="0" i="0" u="none" strike="noStrike" kern="1200" cap="none" spc="0" normalizeH="0" baseline="0" noProof="0" dirty="0">
              <a:ln>
                <a:noFill/>
              </a:ln>
              <a:solidFill>
                <a:prstClr val="white"/>
              </a:solidFill>
              <a:effectLst/>
              <a:uLnTx/>
              <a:uFillTx/>
              <a:latin typeface="微软雅黑"/>
              <a:ea typeface="微软雅黑"/>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a:ln>
                  <a:noFill/>
                </a:ln>
                <a:solidFill>
                  <a:prstClr val="white"/>
                </a:solidFill>
                <a:effectLst/>
                <a:uLnTx/>
                <a:uFillTx/>
                <a:latin typeface="微软雅黑"/>
                <a:ea typeface="微软雅黑"/>
                <a:cs typeface="+mn-cs"/>
              </a:rPr>
              <a:t>敬请各位老师批评指正</a:t>
            </a:r>
          </a:p>
        </p:txBody>
      </p:sp>
      <p:sp>
        <p:nvSpPr>
          <p:cNvPr id="16" name="文本框 15">
            <a:extLst>
              <a:ext uri="{FF2B5EF4-FFF2-40B4-BE49-F238E27FC236}">
                <a16:creationId xmlns:a16="http://schemas.microsoft.com/office/drawing/2014/main" id="{4141CD5C-FFFA-4995-8EEA-070AB8DE8083}"/>
              </a:ext>
            </a:extLst>
          </p:cNvPr>
          <p:cNvSpPr txBox="1"/>
          <p:nvPr/>
        </p:nvSpPr>
        <p:spPr>
          <a:xfrm>
            <a:off x="5052591" y="4089237"/>
            <a:ext cx="2100625" cy="549061"/>
          </a:xfrm>
          <a:prstGeom prst="rect">
            <a:avLst/>
          </a:prstGeom>
          <a:noFill/>
        </p:spPr>
        <p:txBody>
          <a:bodyPr wrap="square" rtlCol="0">
            <a:sp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r>
              <a:rPr kumimoji="0" lang="zh-CN" altLang="en-US" sz="1200" b="0" i="0" u="none" strike="noStrike" kern="1200" cap="none" spc="100" normalizeH="0" baseline="0" noProof="0" dirty="0">
                <a:ln>
                  <a:noFill/>
                </a:ln>
                <a:solidFill>
                  <a:prstClr val="white"/>
                </a:solidFill>
                <a:effectLst/>
                <a:uLnTx/>
                <a:uFillTx/>
                <a:latin typeface="微软雅黑"/>
                <a:ea typeface="微软雅黑" panose="020B0503020204020204" pitchFamily="34" charset="-122"/>
                <a:cs typeface="+mn-ea"/>
                <a:sym typeface="+mn-lt"/>
              </a:rPr>
              <a:t>答辩人：</a:t>
            </a:r>
            <a:r>
              <a:rPr lang="zh-CN" altLang="en-US" sz="1200" spc="100" dirty="0">
                <a:solidFill>
                  <a:prstClr val="white"/>
                </a:solidFill>
                <a:latin typeface="微软雅黑"/>
                <a:ea typeface="微软雅黑" panose="020B0503020204020204" pitchFamily="34" charset="-122"/>
                <a:cs typeface="+mn-ea"/>
                <a:sym typeface="+mn-lt"/>
              </a:rPr>
              <a:t>？？？</a:t>
            </a:r>
            <a:endParaRPr lang="en-US" altLang="zh-CN" sz="1200" spc="100" dirty="0">
              <a:solidFill>
                <a:prstClr val="white"/>
              </a:solidFill>
              <a:latin typeface="微软雅黑"/>
              <a:ea typeface="微软雅黑" panose="020B0503020204020204" pitchFamily="34" charset="-122"/>
              <a:cs typeface="+mn-ea"/>
              <a:sym typeface="+mn-lt"/>
            </a:endParaRPr>
          </a:p>
          <a:p>
            <a:pPr marL="0" marR="0" lvl="0" indent="0" algn="ctr" defTabSz="914400" rtl="0" eaLnBrk="0" fontAlgn="base" latinLnBrk="0" hangingPunct="0">
              <a:lnSpc>
                <a:spcPct val="130000"/>
              </a:lnSpc>
              <a:spcBef>
                <a:spcPct val="0"/>
              </a:spcBef>
              <a:spcAft>
                <a:spcPct val="0"/>
              </a:spcAft>
              <a:buClrTx/>
              <a:buSzTx/>
              <a:buFontTx/>
              <a:buNone/>
              <a:tabLst/>
              <a:defRPr/>
            </a:pPr>
            <a:r>
              <a:rPr lang="zh-CN" altLang="en-US" sz="1200" spc="100" dirty="0">
                <a:solidFill>
                  <a:prstClr val="white"/>
                </a:solidFill>
                <a:latin typeface="微软雅黑"/>
                <a:ea typeface="微软雅黑" panose="020B0503020204020204" pitchFamily="34" charset="-122"/>
                <a:cs typeface="+mn-ea"/>
                <a:sym typeface="+mn-lt"/>
              </a:rPr>
              <a:t>导师 ： 王勇</a:t>
            </a:r>
            <a:endParaRPr kumimoji="0" lang="en-US" altLang="zh-CN" sz="1200" b="0" i="0" u="none" strike="noStrike" kern="1200" cap="none" spc="100" normalizeH="0" baseline="0" noProof="0" dirty="0">
              <a:ln>
                <a:noFill/>
              </a:ln>
              <a:solidFill>
                <a:prstClr val="white"/>
              </a:solidFill>
              <a:effectLst/>
              <a:uLnTx/>
              <a:uFillTx/>
              <a:latin typeface="微软雅黑"/>
              <a:ea typeface="微软雅黑" panose="020B0503020204020204" pitchFamily="34" charset="-122"/>
              <a:cs typeface="+mn-ea"/>
              <a:sym typeface="+mn-lt"/>
            </a:endParaRPr>
          </a:p>
        </p:txBody>
      </p:sp>
    </p:spTree>
    <p:extLst>
      <p:ext uri="{BB962C8B-B14F-4D97-AF65-F5344CB8AC3E}">
        <p14:creationId xmlns:p14="http://schemas.microsoft.com/office/powerpoint/2010/main" val="384717846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软件架构</a:t>
            </a:r>
          </a:p>
        </p:txBody>
      </p:sp>
      <p:grpSp>
        <p:nvGrpSpPr>
          <p:cNvPr id="4" name="组合 3">
            <a:extLst>
              <a:ext uri="{FF2B5EF4-FFF2-40B4-BE49-F238E27FC236}">
                <a16:creationId xmlns:a16="http://schemas.microsoft.com/office/drawing/2014/main" id="{37D312A4-B9A6-4A91-A3EF-1B6B8E70FC91}"/>
              </a:ext>
            </a:extLst>
          </p:cNvPr>
          <p:cNvGrpSpPr/>
          <p:nvPr/>
        </p:nvGrpSpPr>
        <p:grpSpPr>
          <a:xfrm>
            <a:off x="493276" y="1140732"/>
            <a:ext cx="4272085" cy="2229897"/>
            <a:chOff x="1518208" y="1257963"/>
            <a:chExt cx="4272085" cy="2229897"/>
          </a:xfrm>
        </p:grpSpPr>
        <p:grpSp>
          <p:nvGrpSpPr>
            <p:cNvPr id="3" name="组合 2">
              <a:extLst>
                <a:ext uri="{FF2B5EF4-FFF2-40B4-BE49-F238E27FC236}">
                  <a16:creationId xmlns:a16="http://schemas.microsoft.com/office/drawing/2014/main" id="{6AF2F6DF-F851-46B7-9F2C-6F92F4159C6E}"/>
                </a:ext>
              </a:extLst>
            </p:cNvPr>
            <p:cNvGrpSpPr/>
            <p:nvPr/>
          </p:nvGrpSpPr>
          <p:grpSpPr>
            <a:xfrm>
              <a:off x="1518208" y="1257963"/>
              <a:ext cx="4272085" cy="2229897"/>
              <a:chOff x="660400" y="1243872"/>
              <a:chExt cx="4272085" cy="2229897"/>
            </a:xfrm>
          </p:grpSpPr>
          <p:sp>
            <p:nvSpPr>
              <p:cNvPr id="22" name="文本框 21">
                <a:extLst>
                  <a:ext uri="{FF2B5EF4-FFF2-40B4-BE49-F238E27FC236}">
                    <a16:creationId xmlns:a16="http://schemas.microsoft.com/office/drawing/2014/main" id="{CB2CAF12-8A99-4C15-84A6-59B0436B21E1}"/>
                  </a:ext>
                </a:extLst>
              </p:cNvPr>
              <p:cNvSpPr txBox="1"/>
              <p:nvPr/>
            </p:nvSpPr>
            <p:spPr>
              <a:xfrm>
                <a:off x="1478403" y="1424137"/>
                <a:ext cx="306553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300" normalizeH="0" baseline="0" noProof="0" dirty="0">
                    <a:ln>
                      <a:noFill/>
                    </a:ln>
                    <a:solidFill>
                      <a:srgbClr val="A13F0B"/>
                    </a:solidFill>
                    <a:effectLst/>
                    <a:uLnTx/>
                    <a:uFillTx/>
                    <a:latin typeface="微软雅黑"/>
                    <a:ea typeface="微软雅黑"/>
                    <a:cs typeface="+mn-cs"/>
                  </a:rPr>
                  <a:t>闫星润</a:t>
                </a:r>
                <a:r>
                  <a:rPr kumimoji="0" lang="zh-CN" altLang="en-US" sz="1600" b="0" i="0" u="none" strike="noStrike" kern="1200" cap="none" spc="300" normalizeH="0" baseline="0" noProof="0" dirty="0">
                    <a:ln>
                      <a:noFill/>
                    </a:ln>
                    <a:solidFill>
                      <a:srgbClr val="A13F0B"/>
                    </a:solidFill>
                    <a:effectLst/>
                    <a:uLnTx/>
                    <a:uFillTx/>
                    <a:latin typeface="微软雅黑"/>
                    <a:ea typeface="微软雅黑"/>
                    <a:cs typeface="+mn-cs"/>
                  </a:rPr>
                  <a:t> 设计 测试</a:t>
                </a:r>
                <a:endParaRPr kumimoji="0" lang="zh-CN" altLang="en-US" sz="2800" b="0" i="0" u="none" strike="noStrike" kern="1200" cap="none" spc="300" normalizeH="0" baseline="0" noProof="0" dirty="0">
                  <a:ln>
                    <a:noFill/>
                  </a:ln>
                  <a:solidFill>
                    <a:srgbClr val="A13F0B"/>
                  </a:solidFill>
                  <a:effectLst/>
                  <a:uLnTx/>
                  <a:uFillTx/>
                  <a:latin typeface="微软雅黑"/>
                  <a:ea typeface="微软雅黑"/>
                  <a:cs typeface="+mn-cs"/>
                </a:endParaRPr>
              </a:p>
            </p:txBody>
          </p:sp>
          <p:grpSp>
            <p:nvGrpSpPr>
              <p:cNvPr id="2" name="组合 1">
                <a:extLst>
                  <a:ext uri="{FF2B5EF4-FFF2-40B4-BE49-F238E27FC236}">
                    <a16:creationId xmlns:a16="http://schemas.microsoft.com/office/drawing/2014/main" id="{6B3D2A42-0060-4725-A34E-AC682431F934}"/>
                  </a:ext>
                </a:extLst>
              </p:cNvPr>
              <p:cNvGrpSpPr/>
              <p:nvPr/>
            </p:nvGrpSpPr>
            <p:grpSpPr>
              <a:xfrm>
                <a:off x="660400" y="1243872"/>
                <a:ext cx="4272085" cy="2229897"/>
                <a:chOff x="660400" y="1243872"/>
                <a:chExt cx="4272085" cy="2229897"/>
              </a:xfrm>
            </p:grpSpPr>
            <p:sp>
              <p:nvSpPr>
                <p:cNvPr id="19" name="矩形 18">
                  <a:extLst>
                    <a:ext uri="{FF2B5EF4-FFF2-40B4-BE49-F238E27FC236}">
                      <a16:creationId xmlns:a16="http://schemas.microsoft.com/office/drawing/2014/main" id="{E9EA4D75-4477-41D4-845A-A49B7E37BDCA}"/>
                    </a:ext>
                  </a:extLst>
                </p:cNvPr>
                <p:cNvSpPr/>
                <p:nvPr/>
              </p:nvSpPr>
              <p:spPr>
                <a:xfrm>
                  <a:off x="660400" y="1243872"/>
                  <a:ext cx="4272085" cy="2229897"/>
                </a:xfrm>
                <a:prstGeom prst="rect">
                  <a:avLst/>
                </a:prstGeom>
                <a:noFill/>
                <a:ln w="190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20" name="矩形 19">
                  <a:extLst>
                    <a:ext uri="{FF2B5EF4-FFF2-40B4-BE49-F238E27FC236}">
                      <a16:creationId xmlns:a16="http://schemas.microsoft.com/office/drawing/2014/main" id="{01C456B5-D44B-44A1-A71C-061FE1F339B2}"/>
                    </a:ext>
                  </a:extLst>
                </p:cNvPr>
                <p:cNvSpPr/>
                <p:nvPr/>
              </p:nvSpPr>
              <p:spPr>
                <a:xfrm>
                  <a:off x="857739" y="1424137"/>
                  <a:ext cx="620664" cy="610939"/>
                </a:xfrm>
                <a:prstGeom prst="rect">
                  <a:avLst/>
                </a:prstGeom>
                <a:solidFill>
                  <a:srgbClr val="A13F0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grpSp>
        </p:grpSp>
        <p:sp>
          <p:nvSpPr>
            <p:cNvPr id="50" name="文本框 49">
              <a:extLst>
                <a:ext uri="{FF2B5EF4-FFF2-40B4-BE49-F238E27FC236}">
                  <a16:creationId xmlns:a16="http://schemas.microsoft.com/office/drawing/2014/main" id="{85EBA0E6-DBD1-412D-BBCC-0AA60D4B8D83}"/>
                </a:ext>
              </a:extLst>
            </p:cNvPr>
            <p:cNvSpPr txBox="1"/>
            <p:nvPr/>
          </p:nvSpPr>
          <p:spPr>
            <a:xfrm>
              <a:off x="1919454" y="2245902"/>
              <a:ext cx="3686200" cy="685124"/>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
                  <a:srgbClr val="8E0309"/>
                </a:buClr>
                <a:buSzTx/>
                <a:buFontTx/>
                <a:buNone/>
                <a:tabLst/>
                <a:defRPr/>
              </a:pPr>
              <a:r>
                <a:rPr kumimoji="0" lang="zh-CN" altLang="en-US"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负责项目前期设计及架构，同时针对项目部署情况进行测试。</a:t>
              </a:r>
              <a:endParaRPr kumimoji="0" lang="en-US" altLang="zh-CN"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p:txBody>
        </p:sp>
      </p:grpSp>
      <p:graphicFrame>
        <p:nvGraphicFramePr>
          <p:cNvPr id="5" name="表格 4">
            <a:extLst>
              <a:ext uri="{FF2B5EF4-FFF2-40B4-BE49-F238E27FC236}">
                <a16:creationId xmlns:a16="http://schemas.microsoft.com/office/drawing/2014/main" id="{D887D0BB-802E-4982-BB11-153DA5B55162}"/>
              </a:ext>
            </a:extLst>
          </p:cNvPr>
          <p:cNvGraphicFramePr>
            <a:graphicFrameLocks noGrp="1"/>
          </p:cNvGraphicFramePr>
          <p:nvPr>
            <p:extLst>
              <p:ext uri="{D42A27DB-BD31-4B8C-83A1-F6EECF244321}">
                <p14:modId xmlns:p14="http://schemas.microsoft.com/office/powerpoint/2010/main" val="277720399"/>
              </p:ext>
            </p:extLst>
          </p:nvPr>
        </p:nvGraphicFramePr>
        <p:xfrm>
          <a:off x="4962700" y="1343932"/>
          <a:ext cx="6974742" cy="4993367"/>
        </p:xfrm>
        <a:graphic>
          <a:graphicData uri="http://schemas.openxmlformats.org/drawingml/2006/table">
            <a:tbl>
              <a:tblPr firstRow="1" firstCol="1" bandRow="1">
                <a:tableStyleId>{00A15C55-8517-42AA-B614-E9B94910E393}</a:tableStyleId>
              </a:tblPr>
              <a:tblGrid>
                <a:gridCol w="2324634">
                  <a:extLst>
                    <a:ext uri="{9D8B030D-6E8A-4147-A177-3AD203B41FA5}">
                      <a16:colId xmlns:a16="http://schemas.microsoft.com/office/drawing/2014/main" val="803328237"/>
                    </a:ext>
                  </a:extLst>
                </a:gridCol>
                <a:gridCol w="2324634">
                  <a:extLst>
                    <a:ext uri="{9D8B030D-6E8A-4147-A177-3AD203B41FA5}">
                      <a16:colId xmlns:a16="http://schemas.microsoft.com/office/drawing/2014/main" val="3698666383"/>
                    </a:ext>
                  </a:extLst>
                </a:gridCol>
                <a:gridCol w="2325474">
                  <a:extLst>
                    <a:ext uri="{9D8B030D-6E8A-4147-A177-3AD203B41FA5}">
                      <a16:colId xmlns:a16="http://schemas.microsoft.com/office/drawing/2014/main" val="600253880"/>
                    </a:ext>
                  </a:extLst>
                </a:gridCol>
              </a:tblGrid>
              <a:tr h="258880">
                <a:tc>
                  <a:txBody>
                    <a:bodyPr/>
                    <a:lstStyle/>
                    <a:p>
                      <a:pPr algn="ctr">
                        <a:spcAft>
                          <a:spcPts val="0"/>
                        </a:spcAft>
                      </a:pPr>
                      <a:r>
                        <a:rPr lang="zh-CN" sz="1500" kern="100" dirty="0">
                          <a:effectLst/>
                        </a:rPr>
                        <a:t>日期</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nchor="ctr"/>
                </a:tc>
                <a:tc>
                  <a:txBody>
                    <a:bodyPr/>
                    <a:lstStyle/>
                    <a:p>
                      <a:pPr algn="ctr">
                        <a:spcAft>
                          <a:spcPts val="0"/>
                        </a:spcAft>
                      </a:pPr>
                      <a:r>
                        <a:rPr lang="zh-CN" sz="1500" kern="100">
                          <a:effectLst/>
                        </a:rPr>
                        <a:t>工作细则</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nchor="ctr"/>
                </a:tc>
                <a:tc>
                  <a:txBody>
                    <a:bodyPr/>
                    <a:lstStyle/>
                    <a:p>
                      <a:pPr algn="ctr">
                        <a:spcAft>
                          <a:spcPts val="0"/>
                        </a:spcAft>
                      </a:pPr>
                      <a:r>
                        <a:rPr lang="zh-CN" sz="1500" kern="100">
                          <a:effectLst/>
                        </a:rPr>
                        <a:t>备注</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nchor="ctr"/>
                </a:tc>
                <a:extLst>
                  <a:ext uri="{0D108BD9-81ED-4DB2-BD59-A6C34878D82A}">
                    <a16:rowId xmlns:a16="http://schemas.microsoft.com/office/drawing/2014/main" val="2066420173"/>
                  </a:ext>
                </a:extLst>
              </a:tr>
              <a:tr h="526054">
                <a:tc>
                  <a:txBody>
                    <a:bodyPr/>
                    <a:lstStyle/>
                    <a:p>
                      <a:pPr algn="ctr">
                        <a:spcAft>
                          <a:spcPts val="0"/>
                        </a:spcAft>
                      </a:pPr>
                      <a:r>
                        <a:rPr lang="en-US" sz="1500" kern="100" dirty="0">
                          <a:effectLst/>
                        </a:rPr>
                        <a:t>8.25—8.27</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dirty="0">
                          <a:effectLst/>
                        </a:rPr>
                        <a:t>环境配置。</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a:effectLst/>
                        </a:rPr>
                        <a:t>原定计划</a:t>
                      </a:r>
                      <a:r>
                        <a:rPr lang="en-US" sz="1500" kern="100">
                          <a:effectLst/>
                        </a:rPr>
                        <a:t>28</a:t>
                      </a:r>
                      <a:r>
                        <a:rPr lang="zh-CN" sz="1500" kern="100">
                          <a:effectLst/>
                        </a:rPr>
                        <a:t>日完成，故整体计划提前一天。</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267669388"/>
                  </a:ext>
                </a:extLst>
              </a:tr>
              <a:tr h="1315135">
                <a:tc>
                  <a:txBody>
                    <a:bodyPr/>
                    <a:lstStyle/>
                    <a:p>
                      <a:pPr algn="ctr">
                        <a:spcAft>
                          <a:spcPts val="0"/>
                        </a:spcAft>
                      </a:pPr>
                      <a:r>
                        <a:rPr lang="en-US" sz="1500" kern="100" dirty="0">
                          <a:effectLst/>
                        </a:rPr>
                        <a:t>8.28—8.29</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dirty="0">
                          <a:effectLst/>
                        </a:rPr>
                        <a:t>数据预处理</a:t>
                      </a:r>
                    </a:p>
                    <a:p>
                      <a:pPr algn="ctr">
                        <a:spcAft>
                          <a:spcPts val="0"/>
                        </a:spcAft>
                      </a:pPr>
                      <a:r>
                        <a:rPr lang="zh-CN" sz="1500" kern="100" dirty="0">
                          <a:effectLst/>
                        </a:rPr>
                        <a:t>进行数据结构设计</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a:effectLst/>
                        </a:rPr>
                        <a:t>配置环境后，发现数据预处理需要消耗大量时间，所以决定通过不断堆积量的方式，逐渐提升学习模型</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209350205"/>
                  </a:ext>
                </a:extLst>
              </a:tr>
              <a:tr h="789081">
                <a:tc>
                  <a:txBody>
                    <a:bodyPr/>
                    <a:lstStyle/>
                    <a:p>
                      <a:pPr algn="ctr">
                        <a:spcAft>
                          <a:spcPts val="0"/>
                        </a:spcAft>
                      </a:pPr>
                      <a:r>
                        <a:rPr lang="en-US" sz="1500" kern="100">
                          <a:effectLst/>
                        </a:rPr>
                        <a:t>8.30—9.4</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dirty="0">
                          <a:effectLst/>
                        </a:rPr>
                        <a:t>不断调优模型</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a:effectLst/>
                        </a:rPr>
                        <a:t>由于数据量的提升，使得选择哪一类模型更优值得考虑</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3426494424"/>
                  </a:ext>
                </a:extLst>
              </a:tr>
              <a:tr h="526054">
                <a:tc>
                  <a:txBody>
                    <a:bodyPr/>
                    <a:lstStyle/>
                    <a:p>
                      <a:pPr algn="ctr">
                        <a:spcAft>
                          <a:spcPts val="0"/>
                        </a:spcAft>
                      </a:pPr>
                      <a:r>
                        <a:rPr lang="en-US" sz="1500" kern="100">
                          <a:effectLst/>
                        </a:rPr>
                        <a:t>9.4—9.5</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dirty="0">
                          <a:effectLst/>
                        </a:rPr>
                        <a:t>模型导出</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dirty="0">
                          <a:effectLst/>
                        </a:rPr>
                        <a:t>将模型进行导出，方便进行预测</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1517030868"/>
                  </a:ext>
                </a:extLst>
              </a:tr>
              <a:tr h="526054">
                <a:tc>
                  <a:txBody>
                    <a:bodyPr/>
                    <a:lstStyle/>
                    <a:p>
                      <a:pPr algn="ctr">
                        <a:spcAft>
                          <a:spcPts val="0"/>
                        </a:spcAft>
                      </a:pPr>
                      <a:r>
                        <a:rPr lang="en-US" sz="1500" kern="100">
                          <a:effectLst/>
                        </a:rPr>
                        <a:t>9.4—9.5</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a:effectLst/>
                        </a:rPr>
                        <a:t>图形化界面设计</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dirty="0">
                          <a:effectLst/>
                        </a:rPr>
                        <a:t>原定计划</a:t>
                      </a:r>
                      <a:r>
                        <a:rPr lang="en-US" sz="1500" kern="100" dirty="0">
                          <a:effectLst/>
                        </a:rPr>
                        <a:t>6</a:t>
                      </a:r>
                      <a:r>
                        <a:rPr lang="zh-CN" sz="1500" kern="100" dirty="0">
                          <a:effectLst/>
                        </a:rPr>
                        <a:t>日完成，故整体计划提前一天。</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231040604"/>
                  </a:ext>
                </a:extLst>
              </a:tr>
              <a:tr h="1052109">
                <a:tc>
                  <a:txBody>
                    <a:bodyPr/>
                    <a:lstStyle/>
                    <a:p>
                      <a:pPr algn="ctr">
                        <a:spcAft>
                          <a:spcPts val="0"/>
                        </a:spcAft>
                      </a:pPr>
                      <a:r>
                        <a:rPr lang="en-US" sz="1500" kern="100">
                          <a:effectLst/>
                        </a:rPr>
                        <a:t>9.5—9.9</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a:effectLst/>
                        </a:rPr>
                        <a:t>数据库设计</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dirty="0">
                          <a:effectLst/>
                        </a:rPr>
                        <a:t>因代码方面的问题，导致数据处理方面存在问题，需要多次进行数据库方面的修改。</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829953837"/>
                  </a:ext>
                </a:extLst>
              </a:tr>
            </a:tbl>
          </a:graphicData>
        </a:graphic>
      </p:graphicFrame>
    </p:spTree>
    <p:extLst>
      <p:ext uri="{BB962C8B-B14F-4D97-AF65-F5344CB8AC3E}">
        <p14:creationId xmlns:p14="http://schemas.microsoft.com/office/powerpoint/2010/main" val="2431103518"/>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文档管理及规范化</a:t>
            </a:r>
          </a:p>
        </p:txBody>
      </p:sp>
      <p:grpSp>
        <p:nvGrpSpPr>
          <p:cNvPr id="25" name="组合 24">
            <a:extLst>
              <a:ext uri="{FF2B5EF4-FFF2-40B4-BE49-F238E27FC236}">
                <a16:creationId xmlns:a16="http://schemas.microsoft.com/office/drawing/2014/main" id="{4DE75585-7A1E-4A65-B883-716EFD581665}"/>
              </a:ext>
            </a:extLst>
          </p:cNvPr>
          <p:cNvGrpSpPr/>
          <p:nvPr/>
        </p:nvGrpSpPr>
        <p:grpSpPr>
          <a:xfrm>
            <a:off x="471937" y="1130300"/>
            <a:ext cx="4427837" cy="2229897"/>
            <a:chOff x="660400" y="1243872"/>
            <a:chExt cx="4427837" cy="2229897"/>
          </a:xfrm>
        </p:grpSpPr>
        <p:sp>
          <p:nvSpPr>
            <p:cNvPr id="26" name="文本框 25">
              <a:extLst>
                <a:ext uri="{FF2B5EF4-FFF2-40B4-BE49-F238E27FC236}">
                  <a16:creationId xmlns:a16="http://schemas.microsoft.com/office/drawing/2014/main" id="{937943AC-1906-4608-948D-44C9C8D28119}"/>
                </a:ext>
              </a:extLst>
            </p:cNvPr>
            <p:cNvSpPr txBox="1"/>
            <p:nvPr/>
          </p:nvSpPr>
          <p:spPr>
            <a:xfrm>
              <a:off x="1491105" y="1375663"/>
              <a:ext cx="359713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300" normalizeH="0" baseline="0" noProof="0" dirty="0">
                  <a:ln>
                    <a:noFill/>
                  </a:ln>
                  <a:solidFill>
                    <a:srgbClr val="006C39"/>
                  </a:solidFill>
                  <a:effectLst/>
                  <a:uLnTx/>
                  <a:uFillTx/>
                  <a:latin typeface="微软雅黑"/>
                  <a:ea typeface="微软雅黑"/>
                  <a:cs typeface="+mn-cs"/>
                </a:rPr>
                <a:t>臧林顿</a:t>
              </a:r>
              <a:r>
                <a:rPr kumimoji="0" lang="zh-CN" altLang="en-US" sz="1600" b="0" i="0" u="none" strike="noStrike" kern="1200" cap="none" spc="300" normalizeH="0" baseline="0" noProof="0" dirty="0">
                  <a:ln>
                    <a:noFill/>
                  </a:ln>
                  <a:solidFill>
                    <a:srgbClr val="006C39"/>
                  </a:solidFill>
                  <a:effectLst/>
                  <a:uLnTx/>
                  <a:uFillTx/>
                  <a:latin typeface="微软雅黑"/>
                  <a:ea typeface="微软雅黑"/>
                  <a:cs typeface="+mn-cs"/>
                </a:rPr>
                <a:t> 文档管理 编程</a:t>
              </a:r>
              <a:endParaRPr kumimoji="0" lang="zh-CN" altLang="en-US" sz="2800" b="0" i="0" u="none" strike="noStrike" kern="1200" cap="none" spc="300" normalizeH="0" baseline="0" noProof="0" dirty="0">
                <a:ln>
                  <a:noFill/>
                </a:ln>
                <a:solidFill>
                  <a:srgbClr val="006C39"/>
                </a:solidFill>
                <a:effectLst/>
                <a:uLnTx/>
                <a:uFillTx/>
                <a:latin typeface="微软雅黑"/>
                <a:ea typeface="微软雅黑"/>
                <a:cs typeface="+mn-cs"/>
              </a:endParaRPr>
            </a:p>
          </p:txBody>
        </p:sp>
        <p:grpSp>
          <p:nvGrpSpPr>
            <p:cNvPr id="27" name="组合 26">
              <a:extLst>
                <a:ext uri="{FF2B5EF4-FFF2-40B4-BE49-F238E27FC236}">
                  <a16:creationId xmlns:a16="http://schemas.microsoft.com/office/drawing/2014/main" id="{59109FDF-EE07-46D0-812E-7CED247E7A08}"/>
                </a:ext>
              </a:extLst>
            </p:cNvPr>
            <p:cNvGrpSpPr/>
            <p:nvPr/>
          </p:nvGrpSpPr>
          <p:grpSpPr>
            <a:xfrm>
              <a:off x="660400" y="1243872"/>
              <a:ext cx="4272085" cy="2229897"/>
              <a:chOff x="660400" y="1243872"/>
              <a:chExt cx="4272085" cy="2229897"/>
            </a:xfrm>
          </p:grpSpPr>
          <p:sp>
            <p:nvSpPr>
              <p:cNvPr id="28" name="矩形 27">
                <a:extLst>
                  <a:ext uri="{FF2B5EF4-FFF2-40B4-BE49-F238E27FC236}">
                    <a16:creationId xmlns:a16="http://schemas.microsoft.com/office/drawing/2014/main" id="{00930CE4-17AF-4126-B089-A4348638E714}"/>
                  </a:ext>
                </a:extLst>
              </p:cNvPr>
              <p:cNvSpPr/>
              <p:nvPr/>
            </p:nvSpPr>
            <p:spPr>
              <a:xfrm>
                <a:off x="660400" y="1243872"/>
                <a:ext cx="4272085" cy="2229897"/>
              </a:xfrm>
              <a:prstGeom prst="rect">
                <a:avLst/>
              </a:prstGeom>
              <a:noFill/>
              <a:ln w="190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29" name="矩形 28">
                <a:extLst>
                  <a:ext uri="{FF2B5EF4-FFF2-40B4-BE49-F238E27FC236}">
                    <a16:creationId xmlns:a16="http://schemas.microsoft.com/office/drawing/2014/main" id="{5E7E6574-B2CE-4D79-AC91-CB75024B846E}"/>
                  </a:ext>
                </a:extLst>
              </p:cNvPr>
              <p:cNvSpPr/>
              <p:nvPr/>
            </p:nvSpPr>
            <p:spPr>
              <a:xfrm>
                <a:off x="861023" y="1424137"/>
                <a:ext cx="620664" cy="610939"/>
              </a:xfrm>
              <a:prstGeom prst="rect">
                <a:avLst/>
              </a:prstGeom>
              <a:solidFill>
                <a:srgbClr val="006C3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30" name="文本框 29">
                <a:extLst>
                  <a:ext uri="{FF2B5EF4-FFF2-40B4-BE49-F238E27FC236}">
                    <a16:creationId xmlns:a16="http://schemas.microsoft.com/office/drawing/2014/main" id="{293DC232-9EE7-4E66-8602-A6B8C3E5B030}"/>
                  </a:ext>
                </a:extLst>
              </p:cNvPr>
              <p:cNvSpPr txBox="1"/>
              <p:nvPr/>
            </p:nvSpPr>
            <p:spPr>
              <a:xfrm>
                <a:off x="870440" y="2044131"/>
                <a:ext cx="3890107" cy="1405321"/>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
                    <a:srgbClr val="8E0309"/>
                  </a:buClr>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展示会议记录、文档及其他证实实践活动的内容以及部分代码编写，同时管理组内所有文档，编写</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项目文档管理制度</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来规范组内文档并妥善保存。</a:t>
                </a:r>
                <a:endParaRPr kumimoji="0" lang="en-US" altLang="zh-CN"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p:txBody>
          </p:sp>
        </p:grpSp>
      </p:grpSp>
      <p:graphicFrame>
        <p:nvGraphicFramePr>
          <p:cNvPr id="3" name="表格 2">
            <a:extLst>
              <a:ext uri="{FF2B5EF4-FFF2-40B4-BE49-F238E27FC236}">
                <a16:creationId xmlns:a16="http://schemas.microsoft.com/office/drawing/2014/main" id="{03A9C746-D376-4598-9EDA-39E7E01917FC}"/>
              </a:ext>
            </a:extLst>
          </p:cNvPr>
          <p:cNvGraphicFramePr>
            <a:graphicFrameLocks noGrp="1"/>
          </p:cNvGraphicFramePr>
          <p:nvPr>
            <p:extLst>
              <p:ext uri="{D42A27DB-BD31-4B8C-83A1-F6EECF244321}">
                <p14:modId xmlns:p14="http://schemas.microsoft.com/office/powerpoint/2010/main" val="2792195675"/>
              </p:ext>
            </p:extLst>
          </p:nvPr>
        </p:nvGraphicFramePr>
        <p:xfrm>
          <a:off x="4909192" y="1219654"/>
          <a:ext cx="6974742" cy="4472299"/>
        </p:xfrm>
        <a:graphic>
          <a:graphicData uri="http://schemas.openxmlformats.org/drawingml/2006/table">
            <a:tbl>
              <a:tblPr firstRow="1" firstCol="1" bandRow="1">
                <a:tableStyleId>{5C22544A-7EE6-4342-B048-85BDC9FD1C3A}</a:tableStyleId>
              </a:tblPr>
              <a:tblGrid>
                <a:gridCol w="2324634">
                  <a:extLst>
                    <a:ext uri="{9D8B030D-6E8A-4147-A177-3AD203B41FA5}">
                      <a16:colId xmlns:a16="http://schemas.microsoft.com/office/drawing/2014/main" val="2320373118"/>
                    </a:ext>
                  </a:extLst>
                </a:gridCol>
                <a:gridCol w="2324634">
                  <a:extLst>
                    <a:ext uri="{9D8B030D-6E8A-4147-A177-3AD203B41FA5}">
                      <a16:colId xmlns:a16="http://schemas.microsoft.com/office/drawing/2014/main" val="2187336054"/>
                    </a:ext>
                  </a:extLst>
                </a:gridCol>
                <a:gridCol w="2325474">
                  <a:extLst>
                    <a:ext uri="{9D8B030D-6E8A-4147-A177-3AD203B41FA5}">
                      <a16:colId xmlns:a16="http://schemas.microsoft.com/office/drawing/2014/main" val="3393433972"/>
                    </a:ext>
                  </a:extLst>
                </a:gridCol>
              </a:tblGrid>
              <a:tr h="258880">
                <a:tc>
                  <a:txBody>
                    <a:bodyPr/>
                    <a:lstStyle/>
                    <a:p>
                      <a:pPr algn="ctr">
                        <a:spcAft>
                          <a:spcPts val="0"/>
                        </a:spcAft>
                      </a:pPr>
                      <a:r>
                        <a:rPr lang="zh-CN" sz="1500" kern="100" dirty="0">
                          <a:effectLst/>
                        </a:rPr>
                        <a:t>日期</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nchor="ctr"/>
                </a:tc>
                <a:tc>
                  <a:txBody>
                    <a:bodyPr/>
                    <a:lstStyle/>
                    <a:p>
                      <a:pPr algn="ctr">
                        <a:spcAft>
                          <a:spcPts val="0"/>
                        </a:spcAft>
                      </a:pPr>
                      <a:r>
                        <a:rPr lang="zh-CN" sz="1500" kern="100">
                          <a:effectLst/>
                        </a:rPr>
                        <a:t>工作细则</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nchor="ctr"/>
                </a:tc>
                <a:tc>
                  <a:txBody>
                    <a:bodyPr/>
                    <a:lstStyle/>
                    <a:p>
                      <a:pPr algn="ctr">
                        <a:spcAft>
                          <a:spcPts val="0"/>
                        </a:spcAft>
                      </a:pPr>
                      <a:r>
                        <a:rPr lang="zh-CN" sz="1500" kern="100">
                          <a:effectLst/>
                        </a:rPr>
                        <a:t>备注</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nchor="ctr"/>
                </a:tc>
                <a:extLst>
                  <a:ext uri="{0D108BD9-81ED-4DB2-BD59-A6C34878D82A}">
                    <a16:rowId xmlns:a16="http://schemas.microsoft.com/office/drawing/2014/main" val="551031499"/>
                  </a:ext>
                </a:extLst>
              </a:tr>
              <a:tr h="608683">
                <a:tc>
                  <a:txBody>
                    <a:bodyPr/>
                    <a:lstStyle/>
                    <a:p>
                      <a:pPr algn="ctr">
                        <a:spcAft>
                          <a:spcPts val="0"/>
                        </a:spcAft>
                      </a:pPr>
                      <a:r>
                        <a:rPr lang="en-US" sz="1500" kern="100" dirty="0">
                          <a:effectLst/>
                        </a:rPr>
                        <a:t>8.25—8.27</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altLang="en-US" sz="1500" kern="100" dirty="0">
                          <a:effectLst/>
                        </a:rPr>
                        <a:t>编写文档管理制度，对文档进行规范化管理</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altLang="en-US" sz="1500" kern="100" dirty="0">
                          <a:effectLst/>
                        </a:rPr>
                        <a:t>完成</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3625224530"/>
                  </a:ext>
                </a:extLst>
              </a:tr>
              <a:tr h="1093305">
                <a:tc>
                  <a:txBody>
                    <a:bodyPr/>
                    <a:lstStyle/>
                    <a:p>
                      <a:pPr algn="ctr">
                        <a:spcAft>
                          <a:spcPts val="0"/>
                        </a:spcAft>
                      </a:pPr>
                      <a:r>
                        <a:rPr lang="en-US" sz="1500" kern="100" dirty="0">
                          <a:effectLst/>
                        </a:rPr>
                        <a:t>8.28—8.29</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altLang="en-US" sz="1500" kern="100" dirty="0">
                          <a:effectLst/>
                        </a:rPr>
                        <a:t>进行会议记录和第一次汇报</a:t>
                      </a:r>
                      <a:endParaRPr lang="zh-CN" sz="1500" kern="100" dirty="0">
                        <a:effectLst/>
                      </a:endParaRPr>
                    </a:p>
                  </a:txBody>
                  <a:tcPr marL="87098" marR="87098" marT="0" marB="0"/>
                </a:tc>
                <a:tc>
                  <a:txBody>
                    <a:bodyPr/>
                    <a:lstStyle/>
                    <a:p>
                      <a:pPr algn="ctr">
                        <a:spcAft>
                          <a:spcPts val="0"/>
                        </a:spcAft>
                      </a:pPr>
                      <a:r>
                        <a:rPr lang="zh-CN" altLang="en-US" sz="1500" kern="100" dirty="0">
                          <a:effectLst/>
                        </a:rPr>
                        <a:t>完成</a:t>
                      </a:r>
                      <a:endParaRPr lang="zh-CN" alt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4249821297"/>
                  </a:ext>
                </a:extLst>
              </a:tr>
              <a:tr h="789081">
                <a:tc>
                  <a:txBody>
                    <a:bodyPr/>
                    <a:lstStyle/>
                    <a:p>
                      <a:pPr algn="ctr">
                        <a:spcAft>
                          <a:spcPts val="0"/>
                        </a:spcAft>
                      </a:pPr>
                      <a:r>
                        <a:rPr lang="en-US" sz="1500" kern="100">
                          <a:effectLst/>
                        </a:rPr>
                        <a:t>8.30—9.4</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altLang="en-US" sz="1500" kern="100" dirty="0">
                          <a:effectLst/>
                        </a:rPr>
                        <a:t>第二次汇报和准备相关测试项目</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altLang="en-US" sz="1500" kern="100" dirty="0">
                          <a:effectLst/>
                        </a:rPr>
                        <a:t>完成</a:t>
                      </a:r>
                      <a:endParaRPr lang="zh-CN" alt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3998182608"/>
                  </a:ext>
                </a:extLst>
              </a:tr>
              <a:tr h="526054">
                <a:tc>
                  <a:txBody>
                    <a:bodyPr/>
                    <a:lstStyle/>
                    <a:p>
                      <a:pPr algn="ctr">
                        <a:spcAft>
                          <a:spcPts val="0"/>
                        </a:spcAft>
                      </a:pPr>
                      <a:r>
                        <a:rPr lang="en-US" sz="1500" kern="100">
                          <a:effectLst/>
                        </a:rPr>
                        <a:t>9.4—9.5</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altLang="en-US" sz="1500" kern="100" dirty="0">
                          <a:effectLst/>
                        </a:rPr>
                        <a:t>设计编写性能测试，功能测试</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altLang="en-US" sz="1500" kern="100" dirty="0">
                          <a:effectLst/>
                        </a:rPr>
                        <a:t>完成</a:t>
                      </a:r>
                      <a:endParaRPr lang="zh-CN" alt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4109345157"/>
                  </a:ext>
                </a:extLst>
              </a:tr>
              <a:tr h="526054">
                <a:tc>
                  <a:txBody>
                    <a:bodyPr/>
                    <a:lstStyle/>
                    <a:p>
                      <a:pPr algn="ctr">
                        <a:spcAft>
                          <a:spcPts val="0"/>
                        </a:spcAft>
                      </a:pPr>
                      <a:r>
                        <a:rPr lang="en-US" sz="1500" kern="100">
                          <a:effectLst/>
                        </a:rPr>
                        <a:t>9.4—9.5</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altLang="en-US" sz="1500" kern="100" dirty="0">
                          <a:effectLst/>
                        </a:rPr>
                        <a:t>测试相关的功能，并编写测试结果</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altLang="en-US" sz="1500" kern="100" dirty="0">
                          <a:effectLst/>
                        </a:rPr>
                        <a:t>完成</a:t>
                      </a:r>
                      <a:endParaRPr lang="zh-CN" alt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615072031"/>
                  </a:ext>
                </a:extLst>
              </a:tr>
              <a:tr h="670242">
                <a:tc>
                  <a:txBody>
                    <a:bodyPr/>
                    <a:lstStyle/>
                    <a:p>
                      <a:pPr algn="ctr">
                        <a:spcAft>
                          <a:spcPts val="0"/>
                        </a:spcAft>
                      </a:pPr>
                      <a:r>
                        <a:rPr lang="en-US" sz="1500" kern="100">
                          <a:effectLst/>
                        </a:rPr>
                        <a:t>9.5—9.9</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altLang="en-US" sz="1500" kern="100" dirty="0">
                          <a:effectLst/>
                        </a:rPr>
                        <a:t>最终答辩</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altLang="en-US" sz="1500" kern="100" dirty="0">
                          <a:effectLst/>
                        </a:rPr>
                        <a:t>完成</a:t>
                      </a:r>
                      <a:endParaRPr lang="zh-CN" alt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3534976452"/>
                  </a:ext>
                </a:extLst>
              </a:tr>
            </a:tbl>
          </a:graphicData>
        </a:graphic>
      </p:graphicFrame>
    </p:spTree>
    <p:extLst>
      <p:ext uri="{BB962C8B-B14F-4D97-AF65-F5344CB8AC3E}">
        <p14:creationId xmlns:p14="http://schemas.microsoft.com/office/powerpoint/2010/main" val="57654239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版本管理</a:t>
            </a:r>
          </a:p>
        </p:txBody>
      </p:sp>
      <p:grpSp>
        <p:nvGrpSpPr>
          <p:cNvPr id="51" name="组合 50">
            <a:extLst>
              <a:ext uri="{FF2B5EF4-FFF2-40B4-BE49-F238E27FC236}">
                <a16:creationId xmlns:a16="http://schemas.microsoft.com/office/drawing/2014/main" id="{C7759093-CE73-4DC8-BAE0-79F4A2222074}"/>
              </a:ext>
            </a:extLst>
          </p:cNvPr>
          <p:cNvGrpSpPr/>
          <p:nvPr/>
        </p:nvGrpSpPr>
        <p:grpSpPr>
          <a:xfrm>
            <a:off x="494056" y="1028700"/>
            <a:ext cx="4405718" cy="2229897"/>
            <a:chOff x="1518208" y="1257963"/>
            <a:chExt cx="4405718" cy="2229897"/>
          </a:xfrm>
        </p:grpSpPr>
        <p:grpSp>
          <p:nvGrpSpPr>
            <p:cNvPr id="52" name="组合 51">
              <a:extLst>
                <a:ext uri="{FF2B5EF4-FFF2-40B4-BE49-F238E27FC236}">
                  <a16:creationId xmlns:a16="http://schemas.microsoft.com/office/drawing/2014/main" id="{AB3D49A1-6BB2-4EF9-B04D-AC0ABF21E5C4}"/>
                </a:ext>
              </a:extLst>
            </p:cNvPr>
            <p:cNvGrpSpPr/>
            <p:nvPr/>
          </p:nvGrpSpPr>
          <p:grpSpPr>
            <a:xfrm>
              <a:off x="1518208" y="1257963"/>
              <a:ext cx="4405718" cy="2229897"/>
              <a:chOff x="660400" y="1243872"/>
              <a:chExt cx="4405718" cy="2229897"/>
            </a:xfrm>
          </p:grpSpPr>
          <p:sp>
            <p:nvSpPr>
              <p:cNvPr id="54" name="文本框 53">
                <a:extLst>
                  <a:ext uri="{FF2B5EF4-FFF2-40B4-BE49-F238E27FC236}">
                    <a16:creationId xmlns:a16="http://schemas.microsoft.com/office/drawing/2014/main" id="{84B85087-33DA-4AA8-BC09-20B4A1C79089}"/>
                  </a:ext>
                </a:extLst>
              </p:cNvPr>
              <p:cNvSpPr txBox="1"/>
              <p:nvPr/>
            </p:nvSpPr>
            <p:spPr>
              <a:xfrm>
                <a:off x="1468986" y="1468548"/>
                <a:ext cx="359713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300" normalizeH="0" baseline="0" noProof="0" dirty="0">
                    <a:ln>
                      <a:noFill/>
                    </a:ln>
                    <a:solidFill>
                      <a:srgbClr val="A13F0B"/>
                    </a:solidFill>
                    <a:effectLst/>
                    <a:uLnTx/>
                    <a:uFillTx/>
                    <a:latin typeface="微软雅黑"/>
                    <a:ea typeface="微软雅黑"/>
                    <a:cs typeface="+mn-cs"/>
                  </a:rPr>
                  <a:t>杜梁楷 </a:t>
                </a:r>
                <a:r>
                  <a:rPr kumimoji="0" lang="zh-CN" altLang="en-US" sz="1600" b="0" i="0" u="none" strike="noStrike" kern="1200" cap="none" spc="300" normalizeH="0" baseline="0" noProof="0" dirty="0">
                    <a:ln>
                      <a:noFill/>
                    </a:ln>
                    <a:solidFill>
                      <a:srgbClr val="A13F0B"/>
                    </a:solidFill>
                    <a:effectLst/>
                    <a:uLnTx/>
                    <a:uFillTx/>
                    <a:latin typeface="微软雅黑"/>
                    <a:ea typeface="微软雅黑"/>
                    <a:cs typeface="+mn-cs"/>
                  </a:rPr>
                  <a:t>版本管理 编程</a:t>
                </a:r>
                <a:endParaRPr kumimoji="0" lang="zh-CN" altLang="en-US" sz="2800" b="0" i="0" u="none" strike="noStrike" kern="1200" cap="none" spc="300" normalizeH="0" baseline="0" noProof="0" dirty="0">
                  <a:ln>
                    <a:noFill/>
                  </a:ln>
                  <a:solidFill>
                    <a:srgbClr val="A13F0B"/>
                  </a:solidFill>
                  <a:effectLst/>
                  <a:uLnTx/>
                  <a:uFillTx/>
                  <a:latin typeface="微软雅黑"/>
                  <a:ea typeface="微软雅黑"/>
                  <a:cs typeface="+mn-cs"/>
                </a:endParaRPr>
              </a:p>
            </p:txBody>
          </p:sp>
          <p:grpSp>
            <p:nvGrpSpPr>
              <p:cNvPr id="55" name="组合 54">
                <a:extLst>
                  <a:ext uri="{FF2B5EF4-FFF2-40B4-BE49-F238E27FC236}">
                    <a16:creationId xmlns:a16="http://schemas.microsoft.com/office/drawing/2014/main" id="{875C36B1-7B68-4243-AE7F-CFE550530714}"/>
                  </a:ext>
                </a:extLst>
              </p:cNvPr>
              <p:cNvGrpSpPr/>
              <p:nvPr/>
            </p:nvGrpSpPr>
            <p:grpSpPr>
              <a:xfrm>
                <a:off x="660400" y="1243872"/>
                <a:ext cx="4272085" cy="2229897"/>
                <a:chOff x="660400" y="1243872"/>
                <a:chExt cx="4272085" cy="2229897"/>
              </a:xfrm>
            </p:grpSpPr>
            <p:sp>
              <p:nvSpPr>
                <p:cNvPr id="56" name="矩形 55">
                  <a:extLst>
                    <a:ext uri="{FF2B5EF4-FFF2-40B4-BE49-F238E27FC236}">
                      <a16:creationId xmlns:a16="http://schemas.microsoft.com/office/drawing/2014/main" id="{665C0E0F-5A20-4A4A-AF28-6DFE33D7E916}"/>
                    </a:ext>
                  </a:extLst>
                </p:cNvPr>
                <p:cNvSpPr/>
                <p:nvPr/>
              </p:nvSpPr>
              <p:spPr>
                <a:xfrm>
                  <a:off x="660400" y="1243872"/>
                  <a:ext cx="4272085" cy="2229897"/>
                </a:xfrm>
                <a:prstGeom prst="rect">
                  <a:avLst/>
                </a:prstGeom>
                <a:noFill/>
                <a:ln w="190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57" name="矩形 56">
                  <a:extLst>
                    <a:ext uri="{FF2B5EF4-FFF2-40B4-BE49-F238E27FC236}">
                      <a16:creationId xmlns:a16="http://schemas.microsoft.com/office/drawing/2014/main" id="{1190E2FE-BDA0-442C-BB52-0CF64D91AB76}"/>
                    </a:ext>
                  </a:extLst>
                </p:cNvPr>
                <p:cNvSpPr/>
                <p:nvPr/>
              </p:nvSpPr>
              <p:spPr>
                <a:xfrm>
                  <a:off x="857739" y="1424137"/>
                  <a:ext cx="620664" cy="610939"/>
                </a:xfrm>
                <a:prstGeom prst="rect">
                  <a:avLst/>
                </a:prstGeom>
                <a:solidFill>
                  <a:srgbClr val="A13F0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grpSp>
        </p:grpSp>
        <p:sp>
          <p:nvSpPr>
            <p:cNvPr id="53" name="文本框 52">
              <a:extLst>
                <a:ext uri="{FF2B5EF4-FFF2-40B4-BE49-F238E27FC236}">
                  <a16:creationId xmlns:a16="http://schemas.microsoft.com/office/drawing/2014/main" id="{090516A3-063B-4814-BC11-7EB116EED4A1}"/>
                </a:ext>
              </a:extLst>
            </p:cNvPr>
            <p:cNvSpPr txBox="1"/>
            <p:nvPr/>
          </p:nvSpPr>
          <p:spPr>
            <a:xfrm>
              <a:off x="1919454" y="2245902"/>
              <a:ext cx="3686200" cy="1045223"/>
            </a:xfrm>
            <a:prstGeom prst="rect">
              <a:avLst/>
            </a:prstGeom>
            <a:noFill/>
          </p:spPr>
          <p:txBody>
            <a:bodyPr wrap="square" lIns="0" tIns="0" rIns="0" bIns="0" rtlCol="0">
              <a:spAutoFit/>
            </a:bodyPr>
            <a:lstStyle/>
            <a:p>
              <a:pPr lvl="0" algn="just">
                <a:lnSpc>
                  <a:spcPct val="130000"/>
                </a:lnSpc>
                <a:buClr>
                  <a:srgbClr val="8E0309"/>
                </a:buClr>
                <a:defRPr/>
              </a:pP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制定每个版本的需要完成的任务，维护版本的统一，并参与程序的编码工作。</a:t>
              </a:r>
              <a:r>
                <a:rPr lang="zh-CN" altLang="en-US" dirty="0"/>
                <a:t>合作开发前端与数据库部分</a:t>
              </a:r>
              <a:endParaRPr kumimoji="0" lang="en-US" altLang="zh-CN"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p:txBody>
        </p:sp>
      </p:grpSp>
      <p:graphicFrame>
        <p:nvGraphicFramePr>
          <p:cNvPr id="5" name="表格 4">
            <a:extLst>
              <a:ext uri="{FF2B5EF4-FFF2-40B4-BE49-F238E27FC236}">
                <a16:creationId xmlns:a16="http://schemas.microsoft.com/office/drawing/2014/main" id="{1ADD7538-85EC-41A2-84A0-B9B6D8C41B30}"/>
              </a:ext>
            </a:extLst>
          </p:cNvPr>
          <p:cNvGraphicFramePr>
            <a:graphicFrameLocks noGrp="1"/>
          </p:cNvGraphicFramePr>
          <p:nvPr>
            <p:extLst>
              <p:ext uri="{D42A27DB-BD31-4B8C-83A1-F6EECF244321}">
                <p14:modId xmlns:p14="http://schemas.microsoft.com/office/powerpoint/2010/main" val="3804187580"/>
              </p:ext>
            </p:extLst>
          </p:nvPr>
        </p:nvGraphicFramePr>
        <p:xfrm>
          <a:off x="494056" y="3599404"/>
          <a:ext cx="4613441" cy="2641912"/>
        </p:xfrm>
        <a:graphic>
          <a:graphicData uri="http://schemas.openxmlformats.org/drawingml/2006/table">
            <a:tbl>
              <a:tblPr firstRow="1" firstCol="1" bandRow="1">
                <a:tableStyleId>{00A15C55-8517-42AA-B614-E9B94910E393}</a:tableStyleId>
              </a:tblPr>
              <a:tblGrid>
                <a:gridCol w="794417">
                  <a:extLst>
                    <a:ext uri="{9D8B030D-6E8A-4147-A177-3AD203B41FA5}">
                      <a16:colId xmlns:a16="http://schemas.microsoft.com/office/drawing/2014/main" val="2698720411"/>
                    </a:ext>
                  </a:extLst>
                </a:gridCol>
                <a:gridCol w="2877483">
                  <a:extLst>
                    <a:ext uri="{9D8B030D-6E8A-4147-A177-3AD203B41FA5}">
                      <a16:colId xmlns:a16="http://schemas.microsoft.com/office/drawing/2014/main" val="872133444"/>
                    </a:ext>
                  </a:extLst>
                </a:gridCol>
                <a:gridCol w="941541">
                  <a:extLst>
                    <a:ext uri="{9D8B030D-6E8A-4147-A177-3AD203B41FA5}">
                      <a16:colId xmlns:a16="http://schemas.microsoft.com/office/drawing/2014/main" val="180701951"/>
                    </a:ext>
                  </a:extLst>
                </a:gridCol>
              </a:tblGrid>
              <a:tr h="650920">
                <a:tc>
                  <a:txBody>
                    <a:bodyPr/>
                    <a:lstStyle/>
                    <a:p>
                      <a:pPr algn="just">
                        <a:lnSpc>
                          <a:spcPct val="150000"/>
                        </a:lnSpc>
                        <a:spcAft>
                          <a:spcPts val="0"/>
                        </a:spcAft>
                      </a:pPr>
                      <a:r>
                        <a:rPr lang="zh-CN" sz="1300" kern="100">
                          <a:effectLst/>
                        </a:rPr>
                        <a:t>版本号</a:t>
                      </a:r>
                      <a:endParaRPr lang="zh-CN" sz="1300" kern="100">
                        <a:effectLst/>
                        <a:latin typeface="Times New Roman" panose="02020603050405020304" pitchFamily="18" charset="0"/>
                        <a:ea typeface="宋体" panose="02010600030101010101" pitchFamily="2" charset="-122"/>
                      </a:endParaRPr>
                    </a:p>
                  </a:txBody>
                  <a:tcPr marL="83729" marR="83729" marT="41864" marB="41864"/>
                </a:tc>
                <a:tc>
                  <a:txBody>
                    <a:bodyPr/>
                    <a:lstStyle/>
                    <a:p>
                      <a:pPr algn="just">
                        <a:lnSpc>
                          <a:spcPct val="150000"/>
                        </a:lnSpc>
                        <a:spcAft>
                          <a:spcPts val="0"/>
                        </a:spcAft>
                      </a:pPr>
                      <a:r>
                        <a:rPr lang="zh-CN" sz="1300" kern="100">
                          <a:effectLst/>
                        </a:rPr>
                        <a:t>任务</a:t>
                      </a:r>
                      <a:endParaRPr lang="zh-CN" sz="1300" kern="100">
                        <a:effectLst/>
                        <a:latin typeface="Times New Roman" panose="02020603050405020304" pitchFamily="18" charset="0"/>
                        <a:ea typeface="宋体" panose="02010600030101010101" pitchFamily="2" charset="-122"/>
                      </a:endParaRPr>
                    </a:p>
                  </a:txBody>
                  <a:tcPr marL="83729" marR="83729" marT="41864" marB="41864"/>
                </a:tc>
                <a:tc>
                  <a:txBody>
                    <a:bodyPr/>
                    <a:lstStyle/>
                    <a:p>
                      <a:pPr algn="just">
                        <a:lnSpc>
                          <a:spcPct val="150000"/>
                        </a:lnSpc>
                        <a:spcAft>
                          <a:spcPts val="0"/>
                        </a:spcAft>
                      </a:pPr>
                      <a:r>
                        <a:rPr lang="zh-CN" sz="1300" kern="100">
                          <a:effectLst/>
                        </a:rPr>
                        <a:t>时间</a:t>
                      </a:r>
                      <a:endParaRPr lang="zh-CN" sz="1300" kern="100">
                        <a:effectLst/>
                        <a:latin typeface="Times New Roman" panose="02020603050405020304" pitchFamily="18" charset="0"/>
                        <a:ea typeface="宋体" panose="02010600030101010101" pitchFamily="2" charset="-122"/>
                      </a:endParaRPr>
                    </a:p>
                  </a:txBody>
                  <a:tcPr marL="83729" marR="83729" marT="41864" marB="41864"/>
                </a:tc>
                <a:extLst>
                  <a:ext uri="{0D108BD9-81ED-4DB2-BD59-A6C34878D82A}">
                    <a16:rowId xmlns:a16="http://schemas.microsoft.com/office/drawing/2014/main" val="3103613739"/>
                  </a:ext>
                </a:extLst>
              </a:tr>
              <a:tr h="650920">
                <a:tc>
                  <a:txBody>
                    <a:bodyPr/>
                    <a:lstStyle/>
                    <a:p>
                      <a:pPr algn="just">
                        <a:lnSpc>
                          <a:spcPct val="150000"/>
                        </a:lnSpc>
                        <a:spcAft>
                          <a:spcPts val="0"/>
                        </a:spcAft>
                      </a:pPr>
                      <a:r>
                        <a:rPr lang="en-US" sz="1300" kern="100">
                          <a:effectLst/>
                        </a:rPr>
                        <a:t>1.0</a:t>
                      </a:r>
                      <a:endParaRPr lang="zh-CN" sz="1300" kern="100">
                        <a:effectLst/>
                        <a:latin typeface="Times New Roman" panose="02020603050405020304" pitchFamily="18" charset="0"/>
                        <a:ea typeface="宋体" panose="02010600030101010101" pitchFamily="2" charset="-122"/>
                      </a:endParaRPr>
                    </a:p>
                  </a:txBody>
                  <a:tcPr marL="83729" marR="83729" marT="41864" marB="41864"/>
                </a:tc>
                <a:tc>
                  <a:txBody>
                    <a:bodyPr/>
                    <a:lstStyle/>
                    <a:p>
                      <a:pPr algn="just">
                        <a:lnSpc>
                          <a:spcPct val="150000"/>
                        </a:lnSpc>
                        <a:spcAft>
                          <a:spcPts val="0"/>
                        </a:spcAft>
                      </a:pPr>
                      <a:r>
                        <a:rPr lang="zh-CN" altLang="en-US" sz="1600" kern="100" dirty="0">
                          <a:effectLst/>
                        </a:rPr>
                        <a:t>创建版本库，添加</a:t>
                      </a:r>
                      <a:r>
                        <a:rPr lang="en-US" altLang="zh-CN" sz="1600" kern="100" dirty="0">
                          <a:effectLst/>
                        </a:rPr>
                        <a:t>README</a:t>
                      </a:r>
                      <a:r>
                        <a:rPr lang="zh-CN" altLang="en-US" sz="1600" kern="100" dirty="0">
                          <a:effectLst/>
                        </a:rPr>
                        <a:t>文件</a:t>
                      </a:r>
                      <a:endParaRPr lang="zh-CN" sz="1600" kern="100" dirty="0">
                        <a:effectLst/>
                        <a:latin typeface="Times New Roman" panose="02020603050405020304" pitchFamily="18" charset="0"/>
                        <a:ea typeface="宋体" panose="02010600030101010101" pitchFamily="2" charset="-122"/>
                      </a:endParaRPr>
                    </a:p>
                  </a:txBody>
                  <a:tcPr marL="83729" marR="83729" marT="41864" marB="41864"/>
                </a:tc>
                <a:tc>
                  <a:txBody>
                    <a:bodyPr/>
                    <a:lstStyle/>
                    <a:p>
                      <a:pPr algn="just">
                        <a:lnSpc>
                          <a:spcPct val="150000"/>
                        </a:lnSpc>
                        <a:spcAft>
                          <a:spcPts val="0"/>
                        </a:spcAft>
                      </a:pPr>
                      <a:r>
                        <a:rPr lang="en-US" sz="1300" kern="100">
                          <a:effectLst/>
                        </a:rPr>
                        <a:t>8.26-8.28</a:t>
                      </a:r>
                      <a:endParaRPr lang="zh-CN" sz="1300" kern="100">
                        <a:effectLst/>
                        <a:latin typeface="Times New Roman" panose="02020603050405020304" pitchFamily="18" charset="0"/>
                        <a:ea typeface="宋体" panose="02010600030101010101" pitchFamily="2" charset="-122"/>
                      </a:endParaRPr>
                    </a:p>
                  </a:txBody>
                  <a:tcPr marL="83729" marR="83729" marT="41864" marB="41864"/>
                </a:tc>
                <a:extLst>
                  <a:ext uri="{0D108BD9-81ED-4DB2-BD59-A6C34878D82A}">
                    <a16:rowId xmlns:a16="http://schemas.microsoft.com/office/drawing/2014/main" val="2233199417"/>
                  </a:ext>
                </a:extLst>
              </a:tr>
              <a:tr h="349497">
                <a:tc>
                  <a:txBody>
                    <a:bodyPr/>
                    <a:lstStyle/>
                    <a:p>
                      <a:pPr algn="just">
                        <a:lnSpc>
                          <a:spcPct val="150000"/>
                        </a:lnSpc>
                        <a:spcAft>
                          <a:spcPts val="0"/>
                        </a:spcAft>
                      </a:pPr>
                      <a:r>
                        <a:rPr lang="en-US" sz="1300" kern="100">
                          <a:effectLst/>
                        </a:rPr>
                        <a:t>2.0</a:t>
                      </a:r>
                      <a:endParaRPr lang="zh-CN" sz="1300" kern="100">
                        <a:effectLst/>
                        <a:latin typeface="Times New Roman" panose="02020603050405020304" pitchFamily="18" charset="0"/>
                        <a:ea typeface="宋体" panose="02010600030101010101" pitchFamily="2" charset="-122"/>
                      </a:endParaRPr>
                    </a:p>
                  </a:txBody>
                  <a:tcPr marL="83729" marR="83729" marT="41864" marB="41864"/>
                </a:tc>
                <a:tc>
                  <a:txBody>
                    <a:bodyPr/>
                    <a:lstStyle/>
                    <a:p>
                      <a:pPr algn="just">
                        <a:lnSpc>
                          <a:spcPct val="150000"/>
                        </a:lnSpc>
                        <a:spcAft>
                          <a:spcPts val="0"/>
                        </a:spcAft>
                      </a:pPr>
                      <a:r>
                        <a:rPr lang="zh-CN" altLang="en-US" sz="1600" kern="100" dirty="0">
                          <a:effectLst/>
                        </a:rPr>
                        <a:t>在主分支合并原型系统</a:t>
                      </a:r>
                      <a:endParaRPr lang="zh-CN" sz="1600" kern="100" dirty="0">
                        <a:effectLst/>
                        <a:latin typeface="Times New Roman" panose="02020603050405020304" pitchFamily="18" charset="0"/>
                        <a:ea typeface="宋体" panose="02010600030101010101" pitchFamily="2" charset="-122"/>
                      </a:endParaRPr>
                    </a:p>
                  </a:txBody>
                  <a:tcPr marL="83729" marR="83729" marT="41864" marB="41864"/>
                </a:tc>
                <a:tc>
                  <a:txBody>
                    <a:bodyPr/>
                    <a:lstStyle/>
                    <a:p>
                      <a:pPr algn="just">
                        <a:lnSpc>
                          <a:spcPct val="150000"/>
                        </a:lnSpc>
                        <a:spcAft>
                          <a:spcPts val="0"/>
                        </a:spcAft>
                      </a:pPr>
                      <a:r>
                        <a:rPr lang="en-US" sz="1300" kern="100">
                          <a:effectLst/>
                        </a:rPr>
                        <a:t>8.29-9.1</a:t>
                      </a:r>
                      <a:endParaRPr lang="zh-CN" sz="1300" kern="100">
                        <a:effectLst/>
                        <a:latin typeface="Times New Roman" panose="02020603050405020304" pitchFamily="18" charset="0"/>
                        <a:ea typeface="宋体" panose="02010600030101010101" pitchFamily="2" charset="-122"/>
                      </a:endParaRPr>
                    </a:p>
                  </a:txBody>
                  <a:tcPr marL="83729" marR="83729" marT="41864" marB="41864"/>
                </a:tc>
                <a:extLst>
                  <a:ext uri="{0D108BD9-81ED-4DB2-BD59-A6C34878D82A}">
                    <a16:rowId xmlns:a16="http://schemas.microsoft.com/office/drawing/2014/main" val="1349453923"/>
                  </a:ext>
                </a:extLst>
              </a:tr>
              <a:tr h="349497">
                <a:tc>
                  <a:txBody>
                    <a:bodyPr/>
                    <a:lstStyle/>
                    <a:p>
                      <a:pPr algn="just">
                        <a:lnSpc>
                          <a:spcPct val="150000"/>
                        </a:lnSpc>
                        <a:spcAft>
                          <a:spcPts val="0"/>
                        </a:spcAft>
                      </a:pPr>
                      <a:r>
                        <a:rPr lang="en-US" sz="1300" kern="100">
                          <a:effectLst/>
                        </a:rPr>
                        <a:t>3.0</a:t>
                      </a:r>
                      <a:endParaRPr lang="zh-CN" sz="1300" kern="100">
                        <a:effectLst/>
                        <a:latin typeface="Times New Roman" panose="02020603050405020304" pitchFamily="18" charset="0"/>
                        <a:ea typeface="宋体" panose="02010600030101010101" pitchFamily="2" charset="-122"/>
                      </a:endParaRPr>
                    </a:p>
                  </a:txBody>
                  <a:tcPr marL="83729" marR="83729" marT="41864" marB="41864"/>
                </a:tc>
                <a:tc>
                  <a:txBody>
                    <a:bodyPr/>
                    <a:lstStyle/>
                    <a:p>
                      <a:pPr algn="just">
                        <a:lnSpc>
                          <a:spcPct val="150000"/>
                        </a:lnSpc>
                        <a:spcAft>
                          <a:spcPts val="0"/>
                        </a:spcAft>
                      </a:pPr>
                      <a:r>
                        <a:rPr lang="zh-CN" altLang="en-US" sz="1600" kern="100" dirty="0">
                          <a:effectLst/>
                        </a:rPr>
                        <a:t>补充后续文档</a:t>
                      </a:r>
                      <a:endParaRPr lang="zh-CN" sz="1600" kern="100" dirty="0">
                        <a:effectLst/>
                        <a:latin typeface="Times New Roman" panose="02020603050405020304" pitchFamily="18" charset="0"/>
                        <a:ea typeface="宋体" panose="02010600030101010101" pitchFamily="2" charset="-122"/>
                      </a:endParaRPr>
                    </a:p>
                  </a:txBody>
                  <a:tcPr marL="83729" marR="83729" marT="41864" marB="41864"/>
                </a:tc>
                <a:tc>
                  <a:txBody>
                    <a:bodyPr/>
                    <a:lstStyle/>
                    <a:p>
                      <a:pPr algn="just">
                        <a:lnSpc>
                          <a:spcPct val="150000"/>
                        </a:lnSpc>
                        <a:spcAft>
                          <a:spcPts val="0"/>
                        </a:spcAft>
                      </a:pPr>
                      <a:r>
                        <a:rPr lang="en-US" sz="1300" kern="100" dirty="0">
                          <a:effectLst/>
                        </a:rPr>
                        <a:t>9.1-9.5</a:t>
                      </a:r>
                      <a:endParaRPr lang="zh-CN" sz="1300" kern="100" dirty="0">
                        <a:effectLst/>
                        <a:latin typeface="Times New Roman" panose="02020603050405020304" pitchFamily="18" charset="0"/>
                        <a:ea typeface="宋体" panose="02010600030101010101" pitchFamily="2" charset="-122"/>
                      </a:endParaRPr>
                    </a:p>
                  </a:txBody>
                  <a:tcPr marL="83729" marR="83729" marT="41864" marB="41864"/>
                </a:tc>
                <a:extLst>
                  <a:ext uri="{0D108BD9-81ED-4DB2-BD59-A6C34878D82A}">
                    <a16:rowId xmlns:a16="http://schemas.microsoft.com/office/drawing/2014/main" val="1871200107"/>
                  </a:ext>
                </a:extLst>
              </a:tr>
              <a:tr h="349497">
                <a:tc>
                  <a:txBody>
                    <a:bodyPr/>
                    <a:lstStyle/>
                    <a:p>
                      <a:pPr algn="just">
                        <a:lnSpc>
                          <a:spcPct val="150000"/>
                        </a:lnSpc>
                        <a:spcAft>
                          <a:spcPts val="0"/>
                        </a:spcAft>
                      </a:pPr>
                      <a:r>
                        <a:rPr lang="en-US" sz="1300" kern="100">
                          <a:effectLst/>
                        </a:rPr>
                        <a:t>4.0</a:t>
                      </a:r>
                      <a:endParaRPr lang="zh-CN" sz="1300" kern="100">
                        <a:effectLst/>
                        <a:latin typeface="Times New Roman" panose="02020603050405020304" pitchFamily="18" charset="0"/>
                        <a:ea typeface="宋体" panose="02010600030101010101" pitchFamily="2" charset="-122"/>
                      </a:endParaRPr>
                    </a:p>
                  </a:txBody>
                  <a:tcPr marL="83729" marR="83729" marT="41864" marB="41864"/>
                </a:tc>
                <a:tc>
                  <a:txBody>
                    <a:bodyPr/>
                    <a:lstStyle/>
                    <a:p>
                      <a:pPr algn="just">
                        <a:lnSpc>
                          <a:spcPct val="150000"/>
                        </a:lnSpc>
                        <a:spcAft>
                          <a:spcPts val="0"/>
                        </a:spcAft>
                      </a:pPr>
                      <a:r>
                        <a:rPr lang="zh-CN" altLang="en-US" sz="1600" kern="100" dirty="0">
                          <a:effectLst/>
                        </a:rPr>
                        <a:t>上传完整项目文件及文档</a:t>
                      </a:r>
                      <a:endParaRPr lang="zh-CN" sz="1600" kern="100" dirty="0">
                        <a:effectLst/>
                        <a:latin typeface="Times New Roman" panose="02020603050405020304" pitchFamily="18" charset="0"/>
                        <a:ea typeface="宋体" panose="02010600030101010101" pitchFamily="2" charset="-122"/>
                      </a:endParaRPr>
                    </a:p>
                  </a:txBody>
                  <a:tcPr marL="83729" marR="83729" marT="41864" marB="41864"/>
                </a:tc>
                <a:tc>
                  <a:txBody>
                    <a:bodyPr/>
                    <a:lstStyle/>
                    <a:p>
                      <a:pPr algn="just">
                        <a:lnSpc>
                          <a:spcPct val="150000"/>
                        </a:lnSpc>
                        <a:spcAft>
                          <a:spcPts val="0"/>
                        </a:spcAft>
                      </a:pPr>
                      <a:r>
                        <a:rPr lang="en-US" sz="1300" kern="100" dirty="0">
                          <a:effectLst/>
                        </a:rPr>
                        <a:t>9.6-9.9</a:t>
                      </a:r>
                      <a:endParaRPr lang="zh-CN" sz="1300" kern="100" dirty="0">
                        <a:effectLst/>
                        <a:latin typeface="Times New Roman" panose="02020603050405020304" pitchFamily="18" charset="0"/>
                        <a:ea typeface="宋体" panose="02010600030101010101" pitchFamily="2" charset="-122"/>
                      </a:endParaRPr>
                    </a:p>
                  </a:txBody>
                  <a:tcPr marL="83729" marR="83729" marT="41864" marB="41864"/>
                </a:tc>
                <a:extLst>
                  <a:ext uri="{0D108BD9-81ED-4DB2-BD59-A6C34878D82A}">
                    <a16:rowId xmlns:a16="http://schemas.microsoft.com/office/drawing/2014/main" val="2391805190"/>
                  </a:ext>
                </a:extLst>
              </a:tr>
            </a:tbl>
          </a:graphicData>
        </a:graphic>
      </p:graphicFrame>
      <p:pic>
        <p:nvPicPr>
          <p:cNvPr id="7" name="图片 6">
            <a:extLst>
              <a:ext uri="{FF2B5EF4-FFF2-40B4-BE49-F238E27FC236}">
                <a16:creationId xmlns:a16="http://schemas.microsoft.com/office/drawing/2014/main" id="{94CFD7E2-2877-4077-AFB8-ED56D403B554}"/>
              </a:ext>
            </a:extLst>
          </p:cNvPr>
          <p:cNvPicPr>
            <a:picLocks noChangeAspect="1"/>
          </p:cNvPicPr>
          <p:nvPr/>
        </p:nvPicPr>
        <p:blipFill>
          <a:blip r:embed="rId2"/>
          <a:stretch>
            <a:fillRect/>
          </a:stretch>
        </p:blipFill>
        <p:spPr>
          <a:xfrm>
            <a:off x="6096000" y="749159"/>
            <a:ext cx="5549695" cy="5718457"/>
          </a:xfrm>
          <a:prstGeom prst="rect">
            <a:avLst/>
          </a:prstGeom>
        </p:spPr>
      </p:pic>
    </p:spTree>
    <p:extLst>
      <p:ext uri="{BB962C8B-B14F-4D97-AF65-F5344CB8AC3E}">
        <p14:creationId xmlns:p14="http://schemas.microsoft.com/office/powerpoint/2010/main" val="3619226270"/>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财务</a:t>
            </a:r>
          </a:p>
        </p:txBody>
      </p:sp>
      <p:grpSp>
        <p:nvGrpSpPr>
          <p:cNvPr id="44" name="组合 43">
            <a:extLst>
              <a:ext uri="{FF2B5EF4-FFF2-40B4-BE49-F238E27FC236}">
                <a16:creationId xmlns:a16="http://schemas.microsoft.com/office/drawing/2014/main" id="{A499AAA1-9996-44A6-8E4B-BE035505195E}"/>
              </a:ext>
            </a:extLst>
          </p:cNvPr>
          <p:cNvGrpSpPr/>
          <p:nvPr/>
        </p:nvGrpSpPr>
        <p:grpSpPr>
          <a:xfrm>
            <a:off x="468726" y="1028700"/>
            <a:ext cx="4272085" cy="2229897"/>
            <a:chOff x="660400" y="1243872"/>
            <a:chExt cx="4272085" cy="2229897"/>
          </a:xfrm>
        </p:grpSpPr>
        <p:sp>
          <p:nvSpPr>
            <p:cNvPr id="45" name="文本框 44">
              <a:extLst>
                <a:ext uri="{FF2B5EF4-FFF2-40B4-BE49-F238E27FC236}">
                  <a16:creationId xmlns:a16="http://schemas.microsoft.com/office/drawing/2014/main" id="{77146EE2-FAE5-4CE4-855C-DDD2745435EF}"/>
                </a:ext>
              </a:extLst>
            </p:cNvPr>
            <p:cNvSpPr txBox="1"/>
            <p:nvPr/>
          </p:nvSpPr>
          <p:spPr>
            <a:xfrm>
              <a:off x="1481583" y="1468548"/>
              <a:ext cx="306553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300" normalizeH="0" baseline="0" noProof="0" dirty="0">
                  <a:ln>
                    <a:noFill/>
                  </a:ln>
                  <a:solidFill>
                    <a:srgbClr val="006C39"/>
                  </a:solidFill>
                  <a:effectLst/>
                  <a:uLnTx/>
                  <a:uFillTx/>
                  <a:latin typeface="微软雅黑"/>
                  <a:ea typeface="微软雅黑"/>
                  <a:cs typeface="+mn-cs"/>
                </a:rPr>
                <a:t>邱昌卿</a:t>
              </a:r>
              <a:r>
                <a:rPr kumimoji="0" lang="zh-CN" altLang="en-US" sz="1600" b="0" i="0" u="none" strike="noStrike" kern="1200" cap="none" spc="300" normalizeH="0" baseline="0" noProof="0" dirty="0">
                  <a:ln>
                    <a:noFill/>
                  </a:ln>
                  <a:solidFill>
                    <a:srgbClr val="006C39"/>
                  </a:solidFill>
                  <a:effectLst/>
                  <a:uLnTx/>
                  <a:uFillTx/>
                  <a:latin typeface="微软雅黑"/>
                  <a:ea typeface="微软雅黑"/>
                  <a:cs typeface="+mn-cs"/>
                </a:rPr>
                <a:t> 财务 编程</a:t>
              </a:r>
              <a:endParaRPr kumimoji="0" lang="zh-CN" altLang="en-US" sz="2800" b="0" i="0" u="none" strike="noStrike" kern="1200" cap="none" spc="300" normalizeH="0" baseline="0" noProof="0" dirty="0">
                <a:ln>
                  <a:noFill/>
                </a:ln>
                <a:solidFill>
                  <a:srgbClr val="006C39"/>
                </a:solidFill>
                <a:effectLst/>
                <a:uLnTx/>
                <a:uFillTx/>
                <a:latin typeface="微软雅黑"/>
                <a:ea typeface="微软雅黑"/>
                <a:cs typeface="+mn-cs"/>
              </a:endParaRPr>
            </a:p>
          </p:txBody>
        </p:sp>
        <p:grpSp>
          <p:nvGrpSpPr>
            <p:cNvPr id="46" name="组合 45">
              <a:extLst>
                <a:ext uri="{FF2B5EF4-FFF2-40B4-BE49-F238E27FC236}">
                  <a16:creationId xmlns:a16="http://schemas.microsoft.com/office/drawing/2014/main" id="{97725BCB-EBF2-4FFA-995C-482171F4F50A}"/>
                </a:ext>
              </a:extLst>
            </p:cNvPr>
            <p:cNvGrpSpPr/>
            <p:nvPr/>
          </p:nvGrpSpPr>
          <p:grpSpPr>
            <a:xfrm>
              <a:off x="660400" y="1243872"/>
              <a:ext cx="4272085" cy="2229897"/>
              <a:chOff x="660400" y="1243872"/>
              <a:chExt cx="4272085" cy="2229897"/>
            </a:xfrm>
          </p:grpSpPr>
          <p:sp>
            <p:nvSpPr>
              <p:cNvPr id="47" name="矩形 46">
                <a:extLst>
                  <a:ext uri="{FF2B5EF4-FFF2-40B4-BE49-F238E27FC236}">
                    <a16:creationId xmlns:a16="http://schemas.microsoft.com/office/drawing/2014/main" id="{35917F23-BE35-4730-9C41-C5DE73AF31E4}"/>
                  </a:ext>
                </a:extLst>
              </p:cNvPr>
              <p:cNvSpPr/>
              <p:nvPr/>
            </p:nvSpPr>
            <p:spPr>
              <a:xfrm>
                <a:off x="660400" y="1243872"/>
                <a:ext cx="4272085" cy="2229897"/>
              </a:xfrm>
              <a:prstGeom prst="rect">
                <a:avLst/>
              </a:prstGeom>
              <a:noFill/>
              <a:ln w="190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48" name="矩形 47">
                <a:extLst>
                  <a:ext uri="{FF2B5EF4-FFF2-40B4-BE49-F238E27FC236}">
                    <a16:creationId xmlns:a16="http://schemas.microsoft.com/office/drawing/2014/main" id="{E891F38B-67A2-496D-8F6C-5CF712A8946B}"/>
                  </a:ext>
                </a:extLst>
              </p:cNvPr>
              <p:cNvSpPr/>
              <p:nvPr/>
            </p:nvSpPr>
            <p:spPr>
              <a:xfrm>
                <a:off x="861023" y="1424137"/>
                <a:ext cx="620664" cy="610939"/>
              </a:xfrm>
              <a:prstGeom prst="rect">
                <a:avLst/>
              </a:prstGeom>
              <a:solidFill>
                <a:srgbClr val="006C3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49" name="文本框 48">
                <a:extLst>
                  <a:ext uri="{FF2B5EF4-FFF2-40B4-BE49-F238E27FC236}">
                    <a16:creationId xmlns:a16="http://schemas.microsoft.com/office/drawing/2014/main" id="{BF000BCB-2B4F-4093-BFC7-23AA8D86C90E}"/>
                  </a:ext>
                </a:extLst>
              </p:cNvPr>
              <p:cNvSpPr txBox="1"/>
              <p:nvPr/>
            </p:nvSpPr>
            <p:spPr>
              <a:xfrm>
                <a:off x="1061646" y="2282245"/>
                <a:ext cx="3686200" cy="1045223"/>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
                    <a:srgbClr val="8E0309"/>
                  </a:buClr>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制定预算，监督资金的使用，确保项目实际花费最大程度符合预算，同时参与部分代码的编写。</a:t>
                </a:r>
                <a:endParaRPr kumimoji="0" lang="en-US" altLang="zh-CN"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p:txBody>
          </p:sp>
        </p:grpSp>
      </p:grpSp>
      <p:grpSp>
        <p:nvGrpSpPr>
          <p:cNvPr id="7" name="组合 6">
            <a:extLst>
              <a:ext uri="{FF2B5EF4-FFF2-40B4-BE49-F238E27FC236}">
                <a16:creationId xmlns:a16="http://schemas.microsoft.com/office/drawing/2014/main" id="{0D4FE67A-1B39-4091-BED0-EEDD823DBE9C}"/>
              </a:ext>
            </a:extLst>
          </p:cNvPr>
          <p:cNvGrpSpPr/>
          <p:nvPr/>
        </p:nvGrpSpPr>
        <p:grpSpPr>
          <a:xfrm>
            <a:off x="5486261" y="1028700"/>
            <a:ext cx="5176714" cy="4879731"/>
            <a:chOff x="673101" y="2523953"/>
            <a:chExt cx="5176714" cy="4879731"/>
          </a:xfrm>
        </p:grpSpPr>
        <p:sp>
          <p:nvSpPr>
            <p:cNvPr id="41" name="矩形 40">
              <a:extLst>
                <a:ext uri="{FF2B5EF4-FFF2-40B4-BE49-F238E27FC236}">
                  <a16:creationId xmlns:a16="http://schemas.microsoft.com/office/drawing/2014/main" id="{C3C83EE8-BFE0-4090-8053-900E0EE68A54}"/>
                </a:ext>
              </a:extLst>
            </p:cNvPr>
            <p:cNvSpPr/>
            <p:nvPr/>
          </p:nvSpPr>
          <p:spPr>
            <a:xfrm>
              <a:off x="673101" y="2523956"/>
              <a:ext cx="5176714" cy="4879728"/>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2" name="直角三角形 41">
              <a:extLst>
                <a:ext uri="{FF2B5EF4-FFF2-40B4-BE49-F238E27FC236}">
                  <a16:creationId xmlns:a16="http://schemas.microsoft.com/office/drawing/2014/main" id="{AEF31478-096B-4CF8-9956-8077AACB0F2C}"/>
                </a:ext>
              </a:extLst>
            </p:cNvPr>
            <p:cNvSpPr/>
            <p:nvPr/>
          </p:nvSpPr>
          <p:spPr>
            <a:xfrm flipV="1">
              <a:off x="673101" y="2523953"/>
              <a:ext cx="1190868" cy="119086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3" name="文本框 42">
              <a:extLst>
                <a:ext uri="{FF2B5EF4-FFF2-40B4-BE49-F238E27FC236}">
                  <a16:creationId xmlns:a16="http://schemas.microsoft.com/office/drawing/2014/main" id="{3082AB8E-07F4-43D8-B203-E3549A3E0698}"/>
                </a:ext>
              </a:extLst>
            </p:cNvPr>
            <p:cNvSpPr txBox="1"/>
            <p:nvPr/>
          </p:nvSpPr>
          <p:spPr>
            <a:xfrm>
              <a:off x="1282840" y="2673079"/>
              <a:ext cx="3067714" cy="597921"/>
            </a:xfrm>
            <a:prstGeom prst="rect">
              <a:avLst/>
            </a:prstGeom>
            <a:noFill/>
          </p:spPr>
          <p:txBody>
            <a:bodyPr wrap="square" rtlCol="0">
              <a:sp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r>
                <a:rPr lang="zh-CN" altLang="en-US" sz="2800" b="1" spc="300" dirty="0">
                  <a:solidFill>
                    <a:srgbClr val="006C39"/>
                  </a:solidFill>
                  <a:latin typeface="微软雅黑"/>
                  <a:ea typeface="微软雅黑"/>
                </a:rPr>
                <a:t>经济决策概况</a:t>
              </a:r>
              <a:endParaRPr kumimoji="0" lang="en-US" altLang="zh-CN" sz="2800" b="1" i="0" u="none" strike="noStrike" kern="1200" cap="none" spc="300" normalizeH="0" baseline="0" noProof="0" dirty="0">
                <a:ln>
                  <a:noFill/>
                </a:ln>
                <a:solidFill>
                  <a:srgbClr val="006C39"/>
                </a:solidFill>
                <a:effectLst/>
                <a:uLnTx/>
                <a:uFillTx/>
                <a:latin typeface="微软雅黑"/>
                <a:ea typeface="微软雅黑"/>
                <a:cs typeface="+mn-cs"/>
              </a:endParaRPr>
            </a:p>
          </p:txBody>
        </p:sp>
        <p:sp>
          <p:nvSpPr>
            <p:cNvPr id="58" name="文本框 57">
              <a:extLst>
                <a:ext uri="{FF2B5EF4-FFF2-40B4-BE49-F238E27FC236}">
                  <a16:creationId xmlns:a16="http://schemas.microsoft.com/office/drawing/2014/main" id="{532E83F2-56A6-4E99-AA83-BB6465A36159}"/>
                </a:ext>
              </a:extLst>
            </p:cNvPr>
            <p:cNvSpPr txBox="1"/>
            <p:nvPr/>
          </p:nvSpPr>
          <p:spPr>
            <a:xfrm>
              <a:off x="1077194" y="3357618"/>
              <a:ext cx="4556684" cy="3925305"/>
            </a:xfrm>
            <a:prstGeom prst="rect">
              <a:avLst/>
            </a:prstGeom>
            <a:noFill/>
          </p:spPr>
          <p:txBody>
            <a:bodyPr wrap="square" lIns="0" tIns="0" rIns="0" bIns="0" rtlCol="0">
              <a:spAutoFit/>
            </a:bodyPr>
            <a:lstStyle/>
            <a:p>
              <a:pPr lvl="0" algn="just" fontAlgn="base" hangingPunct="0">
                <a:lnSpc>
                  <a:spcPct val="130000"/>
                </a:lnSpc>
                <a:spcBef>
                  <a:spcPct val="0"/>
                </a:spcBef>
                <a:spcAft>
                  <a:spcPct val="0"/>
                </a:spcAft>
              </a:pPr>
              <a:r>
                <a:rPr lang="en-US" altLang="zh-CN" spc="300" dirty="0">
                  <a:solidFill>
                    <a:prstClr val="black"/>
                  </a:solidFill>
                  <a:latin typeface="Century Gothic" panose="020B0502020202020204" pitchFamily="34" charset="0"/>
                  <a:ea typeface="微软雅黑" panose="020B0503020204020204" pitchFamily="34" charset="-122"/>
                </a:rPr>
                <a:t>2021</a:t>
              </a:r>
              <a:r>
                <a:rPr lang="zh-CN" altLang="en-US" spc="300" dirty="0">
                  <a:solidFill>
                    <a:prstClr val="black"/>
                  </a:solidFill>
                  <a:latin typeface="Century Gothic" panose="020B0502020202020204" pitchFamily="34" charset="0"/>
                  <a:ea typeface="微软雅黑" panose="020B0503020204020204" pitchFamily="34" charset="-122"/>
                </a:rPr>
                <a:t>年</a:t>
              </a:r>
              <a:r>
                <a:rPr lang="en-US" altLang="zh-CN" spc="300" dirty="0">
                  <a:solidFill>
                    <a:prstClr val="black"/>
                  </a:solidFill>
                  <a:latin typeface="Century Gothic" panose="020B0502020202020204" pitchFamily="34" charset="0"/>
                  <a:ea typeface="微软雅黑" panose="020B0503020204020204" pitchFamily="34" charset="-122"/>
                </a:rPr>
                <a:t>8</a:t>
              </a:r>
              <a:r>
                <a:rPr lang="zh-CN" altLang="en-US" spc="300" dirty="0">
                  <a:solidFill>
                    <a:prstClr val="black"/>
                  </a:solidFill>
                  <a:latin typeface="Century Gothic" panose="020B0502020202020204" pitchFamily="34" charset="0"/>
                  <a:ea typeface="微软雅黑" panose="020B0503020204020204" pitchFamily="34" charset="-122"/>
                </a:rPr>
                <a:t>月</a:t>
              </a:r>
              <a:r>
                <a:rPr lang="en-US" altLang="zh-CN" spc="300" dirty="0">
                  <a:solidFill>
                    <a:prstClr val="black"/>
                  </a:solidFill>
                  <a:latin typeface="Century Gothic" panose="020B0502020202020204" pitchFamily="34" charset="0"/>
                  <a:ea typeface="微软雅黑" panose="020B0503020204020204" pitchFamily="34" charset="-122"/>
                </a:rPr>
                <a:t>23</a:t>
              </a:r>
              <a:r>
                <a:rPr lang="zh-CN" altLang="en-US" spc="300" dirty="0">
                  <a:solidFill>
                    <a:prstClr val="black"/>
                  </a:solidFill>
                  <a:latin typeface="Century Gothic" panose="020B0502020202020204" pitchFamily="34" charset="0"/>
                  <a:ea typeface="微软雅黑" panose="020B0503020204020204" pitchFamily="34" charset="-122"/>
                </a:rPr>
                <a:t>日</a:t>
              </a:r>
              <a:r>
                <a:rPr lang="en-US" altLang="zh-CN" spc="300" dirty="0">
                  <a:solidFill>
                    <a:prstClr val="black"/>
                  </a:solidFill>
                  <a:latin typeface="Century Gothic" panose="020B0502020202020204" pitchFamily="34" charset="0"/>
                  <a:ea typeface="微软雅黑" panose="020B0503020204020204" pitchFamily="34" charset="-122"/>
                </a:rPr>
                <a:t>-2021</a:t>
              </a:r>
              <a:r>
                <a:rPr lang="zh-CN" altLang="en-US" spc="300" dirty="0">
                  <a:solidFill>
                    <a:prstClr val="black"/>
                  </a:solidFill>
                  <a:latin typeface="Century Gothic" panose="020B0502020202020204" pitchFamily="34" charset="0"/>
                  <a:ea typeface="微软雅黑" panose="020B0503020204020204" pitchFamily="34" charset="-122"/>
                </a:rPr>
                <a:t>年</a:t>
              </a:r>
              <a:r>
                <a:rPr lang="en-US" altLang="zh-CN" spc="300" dirty="0">
                  <a:solidFill>
                    <a:prstClr val="black"/>
                  </a:solidFill>
                  <a:latin typeface="Century Gothic" panose="020B0502020202020204" pitchFamily="34" charset="0"/>
                  <a:ea typeface="微软雅黑" panose="020B0503020204020204" pitchFamily="34" charset="-122"/>
                </a:rPr>
                <a:t>8</a:t>
              </a:r>
              <a:r>
                <a:rPr lang="zh-CN" altLang="en-US" spc="300" dirty="0">
                  <a:solidFill>
                    <a:prstClr val="black"/>
                  </a:solidFill>
                  <a:latin typeface="Century Gothic" panose="020B0502020202020204" pitchFamily="34" charset="0"/>
                  <a:ea typeface="微软雅黑" panose="020B0503020204020204" pitchFamily="34" charset="-122"/>
                </a:rPr>
                <a:t>月</a:t>
              </a:r>
              <a:r>
                <a:rPr lang="en-US" altLang="zh-CN" spc="300" dirty="0">
                  <a:solidFill>
                    <a:prstClr val="black"/>
                  </a:solidFill>
                  <a:latin typeface="Century Gothic" panose="020B0502020202020204" pitchFamily="34" charset="0"/>
                  <a:ea typeface="微软雅黑" panose="020B0503020204020204" pitchFamily="34" charset="-122"/>
                </a:rPr>
                <a:t>24</a:t>
              </a:r>
              <a:r>
                <a:rPr lang="zh-CN" altLang="en-US" spc="300" dirty="0">
                  <a:solidFill>
                    <a:prstClr val="black"/>
                  </a:solidFill>
                  <a:latin typeface="Century Gothic" panose="020B0502020202020204" pitchFamily="34" charset="0"/>
                  <a:ea typeface="微软雅黑" panose="020B0503020204020204" pitchFamily="34" charset="-122"/>
                </a:rPr>
                <a:t>日</a:t>
              </a:r>
              <a:endParaRPr lang="en-US" altLang="zh-CN" spc="300" dirty="0">
                <a:solidFill>
                  <a:prstClr val="black"/>
                </a:solidFill>
                <a:latin typeface="Century Gothic" panose="020B0502020202020204" pitchFamily="34" charset="0"/>
                <a:ea typeface="微软雅黑" panose="020B0503020204020204" pitchFamily="34" charset="-122"/>
              </a:endParaRPr>
            </a:p>
            <a:p>
              <a:pPr lvl="0" algn="just" fontAlgn="base" hangingPunct="0">
                <a:lnSpc>
                  <a:spcPct val="130000"/>
                </a:lnSpc>
                <a:spcBef>
                  <a:spcPct val="0"/>
                </a:spcBef>
                <a:spcAft>
                  <a:spcPct val="0"/>
                </a:spcAft>
              </a:pPr>
              <a:r>
                <a:rPr lang="zh-CN" altLang="en-US" spc="300" dirty="0">
                  <a:solidFill>
                    <a:prstClr val="black"/>
                  </a:solidFill>
                  <a:latin typeface="Century Gothic" panose="020B0502020202020204" pitchFamily="34" charset="0"/>
                  <a:ea typeface="微软雅黑" panose="020B0503020204020204" pitchFamily="34" charset="-122"/>
                </a:rPr>
                <a:t>制定了项目预算</a:t>
              </a:r>
              <a:endParaRPr lang="en-US" altLang="zh-CN" spc="300" dirty="0">
                <a:solidFill>
                  <a:prstClr val="black"/>
                </a:solidFill>
                <a:latin typeface="Century Gothic" panose="020B0502020202020204" pitchFamily="34" charset="0"/>
                <a:ea typeface="微软雅黑" panose="020B0503020204020204" pitchFamily="34" charset="-122"/>
              </a:endParaRPr>
            </a:p>
            <a:p>
              <a:pPr lvl="0" algn="just" fontAlgn="base" hangingPunct="0">
                <a:lnSpc>
                  <a:spcPct val="130000"/>
                </a:lnSpc>
                <a:spcBef>
                  <a:spcPct val="0"/>
                </a:spcBef>
                <a:spcAft>
                  <a:spcPct val="0"/>
                </a:spcAft>
              </a:pPr>
              <a:endParaRPr lang="en-US" altLang="zh-CN" spc="300" dirty="0">
                <a:solidFill>
                  <a:prstClr val="black"/>
                </a:solidFill>
                <a:latin typeface="Century Gothic" panose="020B0502020202020204" pitchFamily="34" charset="0"/>
                <a:ea typeface="微软雅黑" panose="020B0503020204020204" pitchFamily="34" charset="-122"/>
              </a:endParaRPr>
            </a:p>
            <a:p>
              <a:pPr lvl="0" algn="just" fontAlgn="base" hangingPunct="0">
                <a:lnSpc>
                  <a:spcPct val="130000"/>
                </a:lnSpc>
                <a:spcBef>
                  <a:spcPct val="0"/>
                </a:spcBef>
                <a:spcAft>
                  <a:spcPct val="0"/>
                </a:spcAft>
              </a:pPr>
              <a:r>
                <a:rPr lang="zh-CN" altLang="en-US" spc="300" dirty="0">
                  <a:solidFill>
                    <a:prstClr val="black"/>
                  </a:solidFill>
                  <a:latin typeface="Century Gothic" panose="020B0502020202020204" pitchFamily="34" charset="0"/>
                  <a:ea typeface="微软雅黑" panose="020B0503020204020204" pitchFamily="34" charset="-122"/>
                </a:rPr>
                <a:t>之后每两日检查了当前支出与预期计划的差距，并与组长协商调整支出计划，如将多余咨询费放入其他费用预算，使用其他费用的预算支出多余的会议费，劳务费等。</a:t>
              </a:r>
              <a:endParaRPr lang="en-US" altLang="zh-CN" spc="300" dirty="0">
                <a:solidFill>
                  <a:prstClr val="black"/>
                </a:solidFill>
                <a:latin typeface="Century Gothic" panose="020B0502020202020204" pitchFamily="34" charset="0"/>
                <a:ea typeface="微软雅黑" panose="020B0503020204020204" pitchFamily="34" charset="-122"/>
              </a:endParaRPr>
            </a:p>
            <a:p>
              <a:pPr lvl="0" algn="just" fontAlgn="base" hangingPunct="0">
                <a:lnSpc>
                  <a:spcPct val="130000"/>
                </a:lnSpc>
                <a:spcBef>
                  <a:spcPct val="0"/>
                </a:spcBef>
                <a:spcAft>
                  <a:spcPct val="0"/>
                </a:spcAft>
              </a:pPr>
              <a:endParaRPr lang="en-US" altLang="zh-CN" spc="300" dirty="0">
                <a:solidFill>
                  <a:prstClr val="black"/>
                </a:solidFill>
                <a:latin typeface="Century Gothic" panose="020B0502020202020204" pitchFamily="34" charset="0"/>
                <a:ea typeface="微软雅黑" panose="020B0503020204020204" pitchFamily="34" charset="-122"/>
              </a:endParaRPr>
            </a:p>
            <a:p>
              <a:pPr lvl="0" algn="just" fontAlgn="base" hangingPunct="0">
                <a:lnSpc>
                  <a:spcPct val="130000"/>
                </a:lnSpc>
                <a:spcBef>
                  <a:spcPct val="0"/>
                </a:spcBef>
                <a:spcAft>
                  <a:spcPct val="0"/>
                </a:spcAft>
              </a:pPr>
              <a:r>
                <a:rPr lang="en-US" altLang="zh-CN" spc="300" dirty="0">
                  <a:solidFill>
                    <a:prstClr val="black"/>
                  </a:solidFill>
                  <a:latin typeface="Century Gothic" panose="020B0502020202020204" pitchFamily="34" charset="0"/>
                  <a:ea typeface="微软雅黑" panose="020B0503020204020204" pitchFamily="34" charset="-122"/>
                </a:rPr>
                <a:t>9</a:t>
              </a:r>
              <a:r>
                <a:rPr lang="zh-CN" altLang="en-US" spc="300" dirty="0">
                  <a:solidFill>
                    <a:prstClr val="black"/>
                  </a:solidFill>
                  <a:latin typeface="Century Gothic" panose="020B0502020202020204" pitchFamily="34" charset="0"/>
                  <a:ea typeface="微软雅黑" panose="020B0503020204020204" pitchFamily="34" charset="-122"/>
                </a:rPr>
                <a:t>月</a:t>
              </a:r>
              <a:r>
                <a:rPr lang="en-US" altLang="zh-CN" spc="300">
                  <a:solidFill>
                    <a:prstClr val="black"/>
                  </a:solidFill>
                  <a:latin typeface="Century Gothic" panose="020B0502020202020204" pitchFamily="34" charset="0"/>
                  <a:ea typeface="微软雅黑" panose="020B0503020204020204" pitchFamily="34" charset="-122"/>
                </a:rPr>
                <a:t>9</a:t>
              </a:r>
              <a:r>
                <a:rPr lang="zh-CN" altLang="en-US" spc="300">
                  <a:solidFill>
                    <a:prstClr val="black"/>
                  </a:solidFill>
                  <a:latin typeface="Century Gothic" panose="020B0502020202020204" pitchFamily="34" charset="0"/>
                  <a:ea typeface="微软雅黑" panose="020B0503020204020204" pitchFamily="34" charset="-122"/>
                </a:rPr>
                <a:t>日</a:t>
              </a:r>
              <a:r>
                <a:rPr lang="zh-CN" altLang="en-US" spc="300" dirty="0">
                  <a:solidFill>
                    <a:prstClr val="black"/>
                  </a:solidFill>
                  <a:latin typeface="Century Gothic" panose="020B0502020202020204" pitchFamily="34" charset="0"/>
                  <a:ea typeface="微软雅黑" panose="020B0503020204020204" pitchFamily="34" charset="-122"/>
                </a:rPr>
                <a:t>项目结束时总结了项目支出的经验与教训。</a:t>
              </a:r>
            </a:p>
          </p:txBody>
        </p:sp>
        <p:grpSp>
          <p:nvGrpSpPr>
            <p:cNvPr id="59" name="组合 58">
              <a:extLst>
                <a:ext uri="{FF2B5EF4-FFF2-40B4-BE49-F238E27FC236}">
                  <a16:creationId xmlns:a16="http://schemas.microsoft.com/office/drawing/2014/main" id="{06F0E87F-0492-40BD-8101-9C3E643FAE59}"/>
                </a:ext>
              </a:extLst>
            </p:cNvPr>
            <p:cNvGrpSpPr/>
            <p:nvPr/>
          </p:nvGrpSpPr>
          <p:grpSpPr>
            <a:xfrm>
              <a:off x="844323" y="2690945"/>
              <a:ext cx="360000" cy="360000"/>
              <a:chOff x="6334127" y="2228854"/>
              <a:chExt cx="481013" cy="481013"/>
            </a:xfrm>
            <a:solidFill>
              <a:schemeClr val="bg1"/>
            </a:solidFill>
          </p:grpSpPr>
          <p:sp>
            <p:nvSpPr>
              <p:cNvPr id="60" name="Freeform 113">
                <a:extLst>
                  <a:ext uri="{FF2B5EF4-FFF2-40B4-BE49-F238E27FC236}">
                    <a16:creationId xmlns:a16="http://schemas.microsoft.com/office/drawing/2014/main" id="{C83750D7-D634-4E99-9C46-6EF57AB2DC2C}"/>
                  </a:ext>
                </a:extLst>
              </p:cNvPr>
              <p:cNvSpPr>
                <a:spLocks/>
              </p:cNvSpPr>
              <p:nvPr/>
            </p:nvSpPr>
            <p:spPr bwMode="auto">
              <a:xfrm>
                <a:off x="6645277" y="2228854"/>
                <a:ext cx="169863" cy="173038"/>
              </a:xfrm>
              <a:custGeom>
                <a:avLst/>
                <a:gdLst>
                  <a:gd name="T0" fmla="*/ 4 w 45"/>
                  <a:gd name="T1" fmla="*/ 45 h 46"/>
                  <a:gd name="T2" fmla="*/ 40 w 45"/>
                  <a:gd name="T3" fmla="*/ 8 h 46"/>
                  <a:gd name="T4" fmla="*/ 40 w 45"/>
                  <a:gd name="T5" fmla="*/ 32 h 46"/>
                  <a:gd name="T6" fmla="*/ 43 w 45"/>
                  <a:gd name="T7" fmla="*/ 34 h 46"/>
                  <a:gd name="T8" fmla="*/ 45 w 45"/>
                  <a:gd name="T9" fmla="*/ 32 h 46"/>
                  <a:gd name="T10" fmla="*/ 45 w 45"/>
                  <a:gd name="T11" fmla="*/ 2 h 46"/>
                  <a:gd name="T12" fmla="*/ 43 w 45"/>
                  <a:gd name="T13" fmla="*/ 0 h 46"/>
                  <a:gd name="T14" fmla="*/ 13 w 45"/>
                  <a:gd name="T15" fmla="*/ 0 h 46"/>
                  <a:gd name="T16" fmla="*/ 11 w 45"/>
                  <a:gd name="T17" fmla="*/ 2 h 46"/>
                  <a:gd name="T18" fmla="*/ 13 w 45"/>
                  <a:gd name="T19" fmla="*/ 5 h 46"/>
                  <a:gd name="T20" fmla="*/ 37 w 45"/>
                  <a:gd name="T21" fmla="*/ 5 h 46"/>
                  <a:gd name="T22" fmla="*/ 1 w 45"/>
                  <a:gd name="T23" fmla="*/ 41 h 46"/>
                  <a:gd name="T24" fmla="*/ 0 w 45"/>
                  <a:gd name="T25" fmla="*/ 43 h 46"/>
                  <a:gd name="T26" fmla="*/ 1 w 45"/>
                  <a:gd name="T27" fmla="*/ 45 h 46"/>
                  <a:gd name="T28" fmla="*/ 4 w 45"/>
                  <a:gd name="T29"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6">
                    <a:moveTo>
                      <a:pt x="4" y="45"/>
                    </a:moveTo>
                    <a:cubicBezTo>
                      <a:pt x="40" y="8"/>
                      <a:pt x="40" y="8"/>
                      <a:pt x="40" y="8"/>
                    </a:cubicBezTo>
                    <a:cubicBezTo>
                      <a:pt x="40" y="32"/>
                      <a:pt x="40" y="32"/>
                      <a:pt x="40" y="32"/>
                    </a:cubicBezTo>
                    <a:cubicBezTo>
                      <a:pt x="40" y="33"/>
                      <a:pt x="41" y="34"/>
                      <a:pt x="43" y="34"/>
                    </a:cubicBezTo>
                    <a:cubicBezTo>
                      <a:pt x="44" y="34"/>
                      <a:pt x="45" y="33"/>
                      <a:pt x="45" y="32"/>
                    </a:cubicBezTo>
                    <a:cubicBezTo>
                      <a:pt x="45" y="2"/>
                      <a:pt x="45" y="2"/>
                      <a:pt x="45" y="2"/>
                    </a:cubicBezTo>
                    <a:cubicBezTo>
                      <a:pt x="45" y="1"/>
                      <a:pt x="44" y="0"/>
                      <a:pt x="43" y="0"/>
                    </a:cubicBezTo>
                    <a:cubicBezTo>
                      <a:pt x="13" y="0"/>
                      <a:pt x="13" y="0"/>
                      <a:pt x="13" y="0"/>
                    </a:cubicBezTo>
                    <a:cubicBezTo>
                      <a:pt x="12" y="0"/>
                      <a:pt x="11" y="1"/>
                      <a:pt x="11" y="2"/>
                    </a:cubicBezTo>
                    <a:cubicBezTo>
                      <a:pt x="11" y="4"/>
                      <a:pt x="12" y="5"/>
                      <a:pt x="13" y="5"/>
                    </a:cubicBezTo>
                    <a:cubicBezTo>
                      <a:pt x="37" y="5"/>
                      <a:pt x="37" y="5"/>
                      <a:pt x="37" y="5"/>
                    </a:cubicBezTo>
                    <a:cubicBezTo>
                      <a:pt x="1" y="41"/>
                      <a:pt x="1" y="41"/>
                      <a:pt x="1" y="41"/>
                    </a:cubicBezTo>
                    <a:cubicBezTo>
                      <a:pt x="0" y="42"/>
                      <a:pt x="0" y="42"/>
                      <a:pt x="0" y="43"/>
                    </a:cubicBezTo>
                    <a:cubicBezTo>
                      <a:pt x="0" y="44"/>
                      <a:pt x="0" y="44"/>
                      <a:pt x="1" y="45"/>
                    </a:cubicBezTo>
                    <a:cubicBezTo>
                      <a:pt x="1" y="46"/>
                      <a:pt x="3" y="46"/>
                      <a:pt x="4" y="4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1" name="Freeform 114">
                <a:extLst>
                  <a:ext uri="{FF2B5EF4-FFF2-40B4-BE49-F238E27FC236}">
                    <a16:creationId xmlns:a16="http://schemas.microsoft.com/office/drawing/2014/main" id="{6D1381CB-392E-4C1B-AEB9-0520F9C17E94}"/>
                  </a:ext>
                </a:extLst>
              </p:cNvPr>
              <p:cNvSpPr>
                <a:spLocks/>
              </p:cNvSpPr>
              <p:nvPr/>
            </p:nvSpPr>
            <p:spPr bwMode="auto">
              <a:xfrm>
                <a:off x="6334127" y="2540004"/>
                <a:ext cx="169863" cy="169863"/>
              </a:xfrm>
              <a:custGeom>
                <a:avLst/>
                <a:gdLst>
                  <a:gd name="T0" fmla="*/ 41 w 45"/>
                  <a:gd name="T1" fmla="*/ 1 h 45"/>
                  <a:gd name="T2" fmla="*/ 5 w 45"/>
                  <a:gd name="T3" fmla="*/ 37 h 45"/>
                  <a:gd name="T4" fmla="*/ 5 w 45"/>
                  <a:gd name="T5" fmla="*/ 13 h 45"/>
                  <a:gd name="T6" fmla="*/ 2 w 45"/>
                  <a:gd name="T7" fmla="*/ 11 h 45"/>
                  <a:gd name="T8" fmla="*/ 0 w 45"/>
                  <a:gd name="T9" fmla="*/ 13 h 45"/>
                  <a:gd name="T10" fmla="*/ 0 w 45"/>
                  <a:gd name="T11" fmla="*/ 43 h 45"/>
                  <a:gd name="T12" fmla="*/ 2 w 45"/>
                  <a:gd name="T13" fmla="*/ 45 h 45"/>
                  <a:gd name="T14" fmla="*/ 32 w 45"/>
                  <a:gd name="T15" fmla="*/ 45 h 45"/>
                  <a:gd name="T16" fmla="*/ 34 w 45"/>
                  <a:gd name="T17" fmla="*/ 43 h 45"/>
                  <a:gd name="T18" fmla="*/ 32 w 45"/>
                  <a:gd name="T19" fmla="*/ 41 h 45"/>
                  <a:gd name="T20" fmla="*/ 8 w 45"/>
                  <a:gd name="T21" fmla="*/ 41 h 45"/>
                  <a:gd name="T22" fmla="*/ 44 w 45"/>
                  <a:gd name="T23" fmla="*/ 4 h 45"/>
                  <a:gd name="T24" fmla="*/ 45 w 45"/>
                  <a:gd name="T25" fmla="*/ 2 h 45"/>
                  <a:gd name="T26" fmla="*/ 44 w 45"/>
                  <a:gd name="T27" fmla="*/ 1 h 45"/>
                  <a:gd name="T28" fmla="*/ 41 w 45"/>
                  <a:gd name="T29"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1" y="1"/>
                    </a:moveTo>
                    <a:cubicBezTo>
                      <a:pt x="5" y="37"/>
                      <a:pt x="5" y="37"/>
                      <a:pt x="5" y="37"/>
                    </a:cubicBezTo>
                    <a:cubicBezTo>
                      <a:pt x="5" y="13"/>
                      <a:pt x="5" y="13"/>
                      <a:pt x="5" y="13"/>
                    </a:cubicBezTo>
                    <a:cubicBezTo>
                      <a:pt x="5" y="12"/>
                      <a:pt x="4" y="11"/>
                      <a:pt x="2" y="11"/>
                    </a:cubicBezTo>
                    <a:cubicBezTo>
                      <a:pt x="1" y="11"/>
                      <a:pt x="0" y="12"/>
                      <a:pt x="0" y="13"/>
                    </a:cubicBezTo>
                    <a:cubicBezTo>
                      <a:pt x="0" y="43"/>
                      <a:pt x="0" y="43"/>
                      <a:pt x="0" y="43"/>
                    </a:cubicBezTo>
                    <a:cubicBezTo>
                      <a:pt x="0" y="44"/>
                      <a:pt x="1" y="45"/>
                      <a:pt x="2" y="45"/>
                    </a:cubicBezTo>
                    <a:cubicBezTo>
                      <a:pt x="32" y="45"/>
                      <a:pt x="32" y="45"/>
                      <a:pt x="32" y="45"/>
                    </a:cubicBezTo>
                    <a:cubicBezTo>
                      <a:pt x="33" y="45"/>
                      <a:pt x="34" y="44"/>
                      <a:pt x="34" y="43"/>
                    </a:cubicBezTo>
                    <a:cubicBezTo>
                      <a:pt x="34" y="42"/>
                      <a:pt x="33" y="41"/>
                      <a:pt x="32" y="41"/>
                    </a:cubicBezTo>
                    <a:cubicBezTo>
                      <a:pt x="8" y="41"/>
                      <a:pt x="8" y="41"/>
                      <a:pt x="8" y="41"/>
                    </a:cubicBezTo>
                    <a:cubicBezTo>
                      <a:pt x="44" y="4"/>
                      <a:pt x="44" y="4"/>
                      <a:pt x="44" y="4"/>
                    </a:cubicBezTo>
                    <a:cubicBezTo>
                      <a:pt x="45" y="4"/>
                      <a:pt x="45" y="3"/>
                      <a:pt x="45" y="2"/>
                    </a:cubicBezTo>
                    <a:cubicBezTo>
                      <a:pt x="45" y="2"/>
                      <a:pt x="45" y="1"/>
                      <a:pt x="44" y="1"/>
                    </a:cubicBezTo>
                    <a:cubicBezTo>
                      <a:pt x="44" y="0"/>
                      <a:pt x="42" y="0"/>
                      <a:pt x="41" y="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2" name="Freeform 115">
                <a:extLst>
                  <a:ext uri="{FF2B5EF4-FFF2-40B4-BE49-F238E27FC236}">
                    <a16:creationId xmlns:a16="http://schemas.microsoft.com/office/drawing/2014/main" id="{0720210B-5C74-4110-8AC8-7F88FBAC441B}"/>
                  </a:ext>
                </a:extLst>
              </p:cNvPr>
              <p:cNvSpPr>
                <a:spLocks/>
              </p:cNvSpPr>
              <p:nvPr/>
            </p:nvSpPr>
            <p:spPr bwMode="auto">
              <a:xfrm>
                <a:off x="6645277" y="2540004"/>
                <a:ext cx="169863" cy="169863"/>
              </a:xfrm>
              <a:custGeom>
                <a:avLst/>
                <a:gdLst>
                  <a:gd name="T0" fmla="*/ 43 w 45"/>
                  <a:gd name="T1" fmla="*/ 11 h 45"/>
                  <a:gd name="T2" fmla="*/ 40 w 45"/>
                  <a:gd name="T3" fmla="*/ 13 h 45"/>
                  <a:gd name="T4" fmla="*/ 40 w 45"/>
                  <a:gd name="T5" fmla="*/ 37 h 45"/>
                  <a:gd name="T6" fmla="*/ 4 w 45"/>
                  <a:gd name="T7" fmla="*/ 1 h 45"/>
                  <a:gd name="T8" fmla="*/ 1 w 45"/>
                  <a:gd name="T9" fmla="*/ 1 h 45"/>
                  <a:gd name="T10" fmla="*/ 0 w 45"/>
                  <a:gd name="T11" fmla="*/ 2 h 45"/>
                  <a:gd name="T12" fmla="*/ 1 w 45"/>
                  <a:gd name="T13" fmla="*/ 4 h 45"/>
                  <a:gd name="T14" fmla="*/ 37 w 45"/>
                  <a:gd name="T15" fmla="*/ 41 h 45"/>
                  <a:gd name="T16" fmla="*/ 13 w 45"/>
                  <a:gd name="T17" fmla="*/ 41 h 45"/>
                  <a:gd name="T18" fmla="*/ 11 w 45"/>
                  <a:gd name="T19" fmla="*/ 43 h 45"/>
                  <a:gd name="T20" fmla="*/ 13 w 45"/>
                  <a:gd name="T21" fmla="*/ 45 h 45"/>
                  <a:gd name="T22" fmla="*/ 43 w 45"/>
                  <a:gd name="T23" fmla="*/ 45 h 45"/>
                  <a:gd name="T24" fmla="*/ 45 w 45"/>
                  <a:gd name="T25" fmla="*/ 43 h 45"/>
                  <a:gd name="T26" fmla="*/ 45 w 45"/>
                  <a:gd name="T27" fmla="*/ 13 h 45"/>
                  <a:gd name="T28" fmla="*/ 43 w 45"/>
                  <a:gd name="T29" fmla="*/ 1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3" y="11"/>
                    </a:moveTo>
                    <a:cubicBezTo>
                      <a:pt x="41" y="11"/>
                      <a:pt x="40" y="12"/>
                      <a:pt x="40" y="13"/>
                    </a:cubicBezTo>
                    <a:cubicBezTo>
                      <a:pt x="40" y="37"/>
                      <a:pt x="40" y="37"/>
                      <a:pt x="40" y="37"/>
                    </a:cubicBezTo>
                    <a:cubicBezTo>
                      <a:pt x="4" y="1"/>
                      <a:pt x="4" y="1"/>
                      <a:pt x="4" y="1"/>
                    </a:cubicBezTo>
                    <a:cubicBezTo>
                      <a:pt x="3" y="0"/>
                      <a:pt x="1" y="0"/>
                      <a:pt x="1" y="1"/>
                    </a:cubicBezTo>
                    <a:cubicBezTo>
                      <a:pt x="0" y="1"/>
                      <a:pt x="0" y="2"/>
                      <a:pt x="0" y="2"/>
                    </a:cubicBezTo>
                    <a:cubicBezTo>
                      <a:pt x="0" y="3"/>
                      <a:pt x="0" y="4"/>
                      <a:pt x="1" y="4"/>
                    </a:cubicBezTo>
                    <a:cubicBezTo>
                      <a:pt x="37" y="41"/>
                      <a:pt x="37" y="41"/>
                      <a:pt x="37" y="41"/>
                    </a:cubicBezTo>
                    <a:cubicBezTo>
                      <a:pt x="13" y="41"/>
                      <a:pt x="13" y="41"/>
                      <a:pt x="13" y="41"/>
                    </a:cubicBezTo>
                    <a:cubicBezTo>
                      <a:pt x="12" y="41"/>
                      <a:pt x="11" y="42"/>
                      <a:pt x="11" y="43"/>
                    </a:cubicBezTo>
                    <a:cubicBezTo>
                      <a:pt x="11" y="44"/>
                      <a:pt x="12" y="45"/>
                      <a:pt x="13" y="45"/>
                    </a:cubicBezTo>
                    <a:cubicBezTo>
                      <a:pt x="43" y="45"/>
                      <a:pt x="43" y="45"/>
                      <a:pt x="43" y="45"/>
                    </a:cubicBezTo>
                    <a:cubicBezTo>
                      <a:pt x="44" y="45"/>
                      <a:pt x="45" y="44"/>
                      <a:pt x="45" y="43"/>
                    </a:cubicBezTo>
                    <a:cubicBezTo>
                      <a:pt x="45" y="13"/>
                      <a:pt x="45" y="13"/>
                      <a:pt x="45" y="13"/>
                    </a:cubicBezTo>
                    <a:cubicBezTo>
                      <a:pt x="45" y="12"/>
                      <a:pt x="44" y="11"/>
                      <a:pt x="43" y="1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3" name="Freeform 116">
                <a:extLst>
                  <a:ext uri="{FF2B5EF4-FFF2-40B4-BE49-F238E27FC236}">
                    <a16:creationId xmlns:a16="http://schemas.microsoft.com/office/drawing/2014/main" id="{927E9027-4B01-4134-95F5-6CA32A8758EE}"/>
                  </a:ext>
                </a:extLst>
              </p:cNvPr>
              <p:cNvSpPr>
                <a:spLocks/>
              </p:cNvSpPr>
              <p:nvPr/>
            </p:nvSpPr>
            <p:spPr bwMode="auto">
              <a:xfrm>
                <a:off x="6334127" y="2228854"/>
                <a:ext cx="169863" cy="173038"/>
              </a:xfrm>
              <a:custGeom>
                <a:avLst/>
                <a:gdLst>
                  <a:gd name="T0" fmla="*/ 8 w 45"/>
                  <a:gd name="T1" fmla="*/ 5 h 46"/>
                  <a:gd name="T2" fmla="*/ 32 w 45"/>
                  <a:gd name="T3" fmla="*/ 5 h 46"/>
                  <a:gd name="T4" fmla="*/ 34 w 45"/>
                  <a:gd name="T5" fmla="*/ 2 h 46"/>
                  <a:gd name="T6" fmla="*/ 32 w 45"/>
                  <a:gd name="T7" fmla="*/ 0 h 46"/>
                  <a:gd name="T8" fmla="*/ 2 w 45"/>
                  <a:gd name="T9" fmla="*/ 0 h 46"/>
                  <a:gd name="T10" fmla="*/ 0 w 45"/>
                  <a:gd name="T11" fmla="*/ 2 h 46"/>
                  <a:gd name="T12" fmla="*/ 0 w 45"/>
                  <a:gd name="T13" fmla="*/ 32 h 46"/>
                  <a:gd name="T14" fmla="*/ 2 w 45"/>
                  <a:gd name="T15" fmla="*/ 34 h 46"/>
                  <a:gd name="T16" fmla="*/ 5 w 45"/>
                  <a:gd name="T17" fmla="*/ 32 h 46"/>
                  <a:gd name="T18" fmla="*/ 5 w 45"/>
                  <a:gd name="T19" fmla="*/ 8 h 46"/>
                  <a:gd name="T20" fmla="*/ 41 w 45"/>
                  <a:gd name="T21" fmla="*/ 45 h 46"/>
                  <a:gd name="T22" fmla="*/ 44 w 45"/>
                  <a:gd name="T23" fmla="*/ 45 h 46"/>
                  <a:gd name="T24" fmla="*/ 45 w 45"/>
                  <a:gd name="T25" fmla="*/ 43 h 46"/>
                  <a:gd name="T26" fmla="*/ 44 w 45"/>
                  <a:gd name="T27" fmla="*/ 41 h 46"/>
                  <a:gd name="T28" fmla="*/ 8 w 45"/>
                  <a:gd name="T29"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6">
                    <a:moveTo>
                      <a:pt x="8" y="5"/>
                    </a:moveTo>
                    <a:cubicBezTo>
                      <a:pt x="32" y="5"/>
                      <a:pt x="32" y="5"/>
                      <a:pt x="32" y="5"/>
                    </a:cubicBezTo>
                    <a:cubicBezTo>
                      <a:pt x="33" y="5"/>
                      <a:pt x="34" y="4"/>
                      <a:pt x="34" y="2"/>
                    </a:cubicBezTo>
                    <a:cubicBezTo>
                      <a:pt x="34" y="1"/>
                      <a:pt x="33" y="0"/>
                      <a:pt x="32" y="0"/>
                    </a:cubicBezTo>
                    <a:cubicBezTo>
                      <a:pt x="2" y="0"/>
                      <a:pt x="2" y="0"/>
                      <a:pt x="2" y="0"/>
                    </a:cubicBezTo>
                    <a:cubicBezTo>
                      <a:pt x="1" y="0"/>
                      <a:pt x="0" y="1"/>
                      <a:pt x="0" y="2"/>
                    </a:cubicBezTo>
                    <a:cubicBezTo>
                      <a:pt x="0" y="32"/>
                      <a:pt x="0" y="32"/>
                      <a:pt x="0" y="32"/>
                    </a:cubicBezTo>
                    <a:cubicBezTo>
                      <a:pt x="0" y="33"/>
                      <a:pt x="1" y="34"/>
                      <a:pt x="2" y="34"/>
                    </a:cubicBezTo>
                    <a:cubicBezTo>
                      <a:pt x="4" y="34"/>
                      <a:pt x="5" y="33"/>
                      <a:pt x="5" y="32"/>
                    </a:cubicBezTo>
                    <a:cubicBezTo>
                      <a:pt x="5" y="8"/>
                      <a:pt x="5" y="8"/>
                      <a:pt x="5" y="8"/>
                    </a:cubicBezTo>
                    <a:cubicBezTo>
                      <a:pt x="41" y="45"/>
                      <a:pt x="41" y="45"/>
                      <a:pt x="41" y="45"/>
                    </a:cubicBezTo>
                    <a:cubicBezTo>
                      <a:pt x="42" y="46"/>
                      <a:pt x="44" y="46"/>
                      <a:pt x="44" y="45"/>
                    </a:cubicBezTo>
                    <a:cubicBezTo>
                      <a:pt x="45" y="44"/>
                      <a:pt x="45" y="44"/>
                      <a:pt x="45" y="43"/>
                    </a:cubicBezTo>
                    <a:cubicBezTo>
                      <a:pt x="45" y="42"/>
                      <a:pt x="45" y="42"/>
                      <a:pt x="44" y="41"/>
                    </a:cubicBezTo>
                    <a:lnTo>
                      <a:pt x="8" y="5"/>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sp>
        <p:nvSpPr>
          <p:cNvPr id="8" name="文本框 7">
            <a:extLst>
              <a:ext uri="{FF2B5EF4-FFF2-40B4-BE49-F238E27FC236}">
                <a16:creationId xmlns:a16="http://schemas.microsoft.com/office/drawing/2014/main" id="{DBDD9D8C-1D67-43C4-89BD-EC1619D98665}"/>
              </a:ext>
            </a:extLst>
          </p:cNvPr>
          <p:cNvSpPr txBox="1"/>
          <p:nvPr/>
        </p:nvSpPr>
        <p:spPr>
          <a:xfrm>
            <a:off x="7931869" y="6239601"/>
            <a:ext cx="3416320" cy="369332"/>
          </a:xfrm>
          <a:prstGeom prst="rect">
            <a:avLst/>
          </a:prstGeom>
          <a:noFill/>
        </p:spPr>
        <p:txBody>
          <a:bodyPr wrap="none" rtlCol="0">
            <a:spAutoFit/>
          </a:bodyPr>
          <a:lstStyle/>
          <a:p>
            <a:r>
              <a:rPr lang="zh-CN" altLang="en-US" dirty="0"/>
              <a:t>详细内容参考后续经济决策部分</a:t>
            </a:r>
          </a:p>
        </p:txBody>
      </p:sp>
    </p:spTree>
    <p:extLst>
      <p:ext uri="{BB962C8B-B14F-4D97-AF65-F5344CB8AC3E}">
        <p14:creationId xmlns:p14="http://schemas.microsoft.com/office/powerpoint/2010/main" val="2702623474"/>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577850" y="249067"/>
            <a:ext cx="8643848" cy="480131"/>
          </a:xfrm>
        </p:spPr>
        <p:txBody>
          <a:bodyPr/>
          <a:lstStyle/>
          <a:p>
            <a:r>
              <a:rPr lang="zh-CN" altLang="en-US" dirty="0"/>
              <a:t>编码工作</a:t>
            </a:r>
          </a:p>
        </p:txBody>
      </p:sp>
      <p:grpSp>
        <p:nvGrpSpPr>
          <p:cNvPr id="25" name="组合 24">
            <a:extLst>
              <a:ext uri="{FF2B5EF4-FFF2-40B4-BE49-F238E27FC236}">
                <a16:creationId xmlns:a16="http://schemas.microsoft.com/office/drawing/2014/main" id="{4DE75585-7A1E-4A65-B883-716EFD581665}"/>
              </a:ext>
            </a:extLst>
          </p:cNvPr>
          <p:cNvGrpSpPr/>
          <p:nvPr/>
        </p:nvGrpSpPr>
        <p:grpSpPr>
          <a:xfrm>
            <a:off x="410238" y="1028700"/>
            <a:ext cx="4272085" cy="2229897"/>
            <a:chOff x="660400" y="1243872"/>
            <a:chExt cx="4272085" cy="2229897"/>
          </a:xfrm>
        </p:grpSpPr>
        <p:sp>
          <p:nvSpPr>
            <p:cNvPr id="26" name="文本框 25">
              <a:extLst>
                <a:ext uri="{FF2B5EF4-FFF2-40B4-BE49-F238E27FC236}">
                  <a16:creationId xmlns:a16="http://schemas.microsoft.com/office/drawing/2014/main" id="{937943AC-1906-4608-948D-44C9C8D28119}"/>
                </a:ext>
              </a:extLst>
            </p:cNvPr>
            <p:cNvSpPr txBox="1"/>
            <p:nvPr/>
          </p:nvSpPr>
          <p:spPr>
            <a:xfrm>
              <a:off x="1535976" y="1424138"/>
              <a:ext cx="306553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300" normalizeH="0" baseline="0" noProof="0" dirty="0">
                  <a:ln>
                    <a:noFill/>
                  </a:ln>
                  <a:solidFill>
                    <a:srgbClr val="A13F0B"/>
                  </a:solidFill>
                  <a:effectLst/>
                  <a:uLnTx/>
                  <a:uFillTx/>
                  <a:latin typeface="微软雅黑"/>
                  <a:ea typeface="微软雅黑"/>
                  <a:cs typeface="+mn-cs"/>
                </a:rPr>
                <a:t>殷满鑫</a:t>
              </a:r>
              <a:r>
                <a:rPr kumimoji="0" lang="zh-CN" altLang="en-US" sz="1600" b="0" i="0" u="none" strike="noStrike" kern="1200" cap="none" spc="300" normalizeH="0" baseline="0" noProof="0" dirty="0">
                  <a:ln>
                    <a:noFill/>
                  </a:ln>
                  <a:solidFill>
                    <a:srgbClr val="A13F0B"/>
                  </a:solidFill>
                  <a:effectLst/>
                  <a:uLnTx/>
                  <a:uFillTx/>
                  <a:latin typeface="微软雅黑"/>
                  <a:ea typeface="微软雅黑"/>
                  <a:cs typeface="+mn-cs"/>
                </a:rPr>
                <a:t> 编程 测试</a:t>
              </a:r>
              <a:endParaRPr kumimoji="0" lang="zh-CN" altLang="en-US" sz="2800" b="0" i="0" u="none" strike="noStrike" kern="1200" cap="none" spc="300" normalizeH="0" baseline="0" noProof="0" dirty="0">
                <a:ln>
                  <a:noFill/>
                </a:ln>
                <a:solidFill>
                  <a:srgbClr val="A13F0B"/>
                </a:solidFill>
                <a:effectLst/>
                <a:uLnTx/>
                <a:uFillTx/>
                <a:latin typeface="微软雅黑"/>
                <a:ea typeface="微软雅黑"/>
                <a:cs typeface="+mn-cs"/>
              </a:endParaRPr>
            </a:p>
          </p:txBody>
        </p:sp>
        <p:grpSp>
          <p:nvGrpSpPr>
            <p:cNvPr id="27" name="组合 26">
              <a:extLst>
                <a:ext uri="{FF2B5EF4-FFF2-40B4-BE49-F238E27FC236}">
                  <a16:creationId xmlns:a16="http://schemas.microsoft.com/office/drawing/2014/main" id="{59109FDF-EE07-46D0-812E-7CED247E7A08}"/>
                </a:ext>
              </a:extLst>
            </p:cNvPr>
            <p:cNvGrpSpPr/>
            <p:nvPr/>
          </p:nvGrpSpPr>
          <p:grpSpPr>
            <a:xfrm>
              <a:off x="660400" y="1243872"/>
              <a:ext cx="4272085" cy="2229897"/>
              <a:chOff x="660400" y="1243872"/>
              <a:chExt cx="4272085" cy="2229897"/>
            </a:xfrm>
          </p:grpSpPr>
          <p:sp>
            <p:nvSpPr>
              <p:cNvPr id="28" name="矩形 27">
                <a:extLst>
                  <a:ext uri="{FF2B5EF4-FFF2-40B4-BE49-F238E27FC236}">
                    <a16:creationId xmlns:a16="http://schemas.microsoft.com/office/drawing/2014/main" id="{00930CE4-17AF-4126-B089-A4348638E714}"/>
                  </a:ext>
                </a:extLst>
              </p:cNvPr>
              <p:cNvSpPr/>
              <p:nvPr/>
            </p:nvSpPr>
            <p:spPr>
              <a:xfrm>
                <a:off x="660400" y="1243872"/>
                <a:ext cx="4272085" cy="2229897"/>
              </a:xfrm>
              <a:prstGeom prst="rect">
                <a:avLst/>
              </a:prstGeom>
              <a:noFill/>
              <a:ln w="190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29" name="矩形 28">
                <a:extLst>
                  <a:ext uri="{FF2B5EF4-FFF2-40B4-BE49-F238E27FC236}">
                    <a16:creationId xmlns:a16="http://schemas.microsoft.com/office/drawing/2014/main" id="{5E7E6574-B2CE-4D79-AC91-CB75024B846E}"/>
                  </a:ext>
                </a:extLst>
              </p:cNvPr>
              <p:cNvSpPr/>
              <p:nvPr/>
            </p:nvSpPr>
            <p:spPr>
              <a:xfrm>
                <a:off x="861023" y="1424137"/>
                <a:ext cx="620664" cy="610939"/>
              </a:xfrm>
              <a:prstGeom prst="rect">
                <a:avLst/>
              </a:prstGeom>
              <a:solidFill>
                <a:srgbClr val="A13F0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30" name="文本框 29">
                <a:extLst>
                  <a:ext uri="{FF2B5EF4-FFF2-40B4-BE49-F238E27FC236}">
                    <a16:creationId xmlns:a16="http://schemas.microsoft.com/office/drawing/2014/main" id="{293DC232-9EE7-4E66-8602-A6B8C3E5B030}"/>
                  </a:ext>
                </a:extLst>
              </p:cNvPr>
              <p:cNvSpPr txBox="1"/>
              <p:nvPr/>
            </p:nvSpPr>
            <p:spPr>
              <a:xfrm>
                <a:off x="1061646" y="2282245"/>
                <a:ext cx="3686200" cy="685124"/>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
                    <a:srgbClr val="8E0309"/>
                  </a:buClr>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进行模型搭建、数据传入、参数优化等。</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辅助测试工作。</a:t>
                </a:r>
                <a:endParaRPr kumimoji="0" lang="en-US" altLang="zh-CN"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p:txBody>
          </p:sp>
        </p:grpSp>
      </p:grpSp>
      <p:graphicFrame>
        <p:nvGraphicFramePr>
          <p:cNvPr id="6" name="表格 5">
            <a:extLst>
              <a:ext uri="{FF2B5EF4-FFF2-40B4-BE49-F238E27FC236}">
                <a16:creationId xmlns:a16="http://schemas.microsoft.com/office/drawing/2014/main" id="{E647BB24-5D15-4C2C-BAC4-E9FAAA56888C}"/>
              </a:ext>
            </a:extLst>
          </p:cNvPr>
          <p:cNvGraphicFramePr>
            <a:graphicFrameLocks noGrp="1"/>
          </p:cNvGraphicFramePr>
          <p:nvPr>
            <p:extLst>
              <p:ext uri="{D42A27DB-BD31-4B8C-83A1-F6EECF244321}">
                <p14:modId xmlns:p14="http://schemas.microsoft.com/office/powerpoint/2010/main" val="2284213923"/>
              </p:ext>
            </p:extLst>
          </p:nvPr>
        </p:nvGraphicFramePr>
        <p:xfrm>
          <a:off x="4898930" y="1028701"/>
          <a:ext cx="6882832" cy="5000311"/>
        </p:xfrm>
        <a:graphic>
          <a:graphicData uri="http://schemas.openxmlformats.org/drawingml/2006/table">
            <a:tbl>
              <a:tblPr firstRow="1" firstCol="1" bandRow="1">
                <a:tableStyleId>{00A15C55-8517-42AA-B614-E9B94910E393}</a:tableStyleId>
              </a:tblPr>
              <a:tblGrid>
                <a:gridCol w="1032632">
                  <a:extLst>
                    <a:ext uri="{9D8B030D-6E8A-4147-A177-3AD203B41FA5}">
                      <a16:colId xmlns:a16="http://schemas.microsoft.com/office/drawing/2014/main" val="3196607602"/>
                    </a:ext>
                  </a:extLst>
                </a:gridCol>
                <a:gridCol w="3107532">
                  <a:extLst>
                    <a:ext uri="{9D8B030D-6E8A-4147-A177-3AD203B41FA5}">
                      <a16:colId xmlns:a16="http://schemas.microsoft.com/office/drawing/2014/main" val="3980246424"/>
                    </a:ext>
                  </a:extLst>
                </a:gridCol>
                <a:gridCol w="677406">
                  <a:extLst>
                    <a:ext uri="{9D8B030D-6E8A-4147-A177-3AD203B41FA5}">
                      <a16:colId xmlns:a16="http://schemas.microsoft.com/office/drawing/2014/main" val="345379653"/>
                    </a:ext>
                  </a:extLst>
                </a:gridCol>
                <a:gridCol w="2065262">
                  <a:extLst>
                    <a:ext uri="{9D8B030D-6E8A-4147-A177-3AD203B41FA5}">
                      <a16:colId xmlns:a16="http://schemas.microsoft.com/office/drawing/2014/main" val="2944744692"/>
                    </a:ext>
                  </a:extLst>
                </a:gridCol>
              </a:tblGrid>
              <a:tr h="626584">
                <a:tc>
                  <a:txBody>
                    <a:bodyPr/>
                    <a:lstStyle/>
                    <a:p>
                      <a:pPr>
                        <a:spcAft>
                          <a:spcPts val="0"/>
                        </a:spcAft>
                        <a:tabLst>
                          <a:tab pos="304800" algn="l"/>
                        </a:tabLst>
                      </a:pPr>
                      <a:r>
                        <a:rPr lang="zh-CN" sz="1200" kern="100">
                          <a:effectLst/>
                        </a:rPr>
                        <a:t>时间</a:t>
                      </a:r>
                      <a:endParaRPr lang="zh-CN" sz="12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1200" kern="100">
                          <a:effectLst/>
                        </a:rPr>
                        <a:t>工作内容</a:t>
                      </a:r>
                      <a:endParaRPr lang="zh-CN" sz="12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1200" kern="100">
                          <a:effectLst/>
                        </a:rPr>
                        <a:t>完成度</a:t>
                      </a:r>
                      <a:endParaRPr lang="zh-CN" sz="12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1200" kern="100">
                          <a:effectLst/>
                        </a:rPr>
                        <a:t>备注</a:t>
                      </a:r>
                      <a:endParaRPr lang="zh-CN" sz="12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extLst>
                  <a:ext uri="{0D108BD9-81ED-4DB2-BD59-A6C34878D82A}">
                    <a16:rowId xmlns:a16="http://schemas.microsoft.com/office/drawing/2014/main" val="2029452645"/>
                  </a:ext>
                </a:extLst>
              </a:tr>
              <a:tr h="626584">
                <a:tc>
                  <a:txBody>
                    <a:bodyPr/>
                    <a:lstStyle/>
                    <a:p>
                      <a:pPr>
                        <a:spcAft>
                          <a:spcPts val="0"/>
                        </a:spcAft>
                        <a:tabLst>
                          <a:tab pos="304800" algn="l"/>
                        </a:tabLst>
                      </a:pPr>
                      <a:r>
                        <a:rPr lang="en-US" sz="1200" kern="100">
                          <a:effectLst/>
                        </a:rPr>
                        <a:t>8.24-8.26</a:t>
                      </a:r>
                      <a:endParaRPr lang="zh-CN" sz="12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dirty="0">
                          <a:effectLst/>
                        </a:rPr>
                        <a:t>积累预备知识，了解课题背景和算法原理</a:t>
                      </a:r>
                      <a:endParaRPr lang="zh-CN" sz="2000" kern="100" dirty="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a:effectLst/>
                        </a:rPr>
                        <a:t>完成</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en-US" sz="2000" kern="100">
                          <a:effectLst/>
                        </a:rPr>
                        <a:t> </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extLst>
                  <a:ext uri="{0D108BD9-81ED-4DB2-BD59-A6C34878D82A}">
                    <a16:rowId xmlns:a16="http://schemas.microsoft.com/office/drawing/2014/main" val="1124936916"/>
                  </a:ext>
                </a:extLst>
              </a:tr>
              <a:tr h="626584">
                <a:tc>
                  <a:txBody>
                    <a:bodyPr/>
                    <a:lstStyle/>
                    <a:p>
                      <a:pPr>
                        <a:spcAft>
                          <a:spcPts val="0"/>
                        </a:spcAft>
                        <a:tabLst>
                          <a:tab pos="304800" algn="l"/>
                        </a:tabLst>
                      </a:pPr>
                      <a:r>
                        <a:rPr lang="en-US" sz="1200" kern="100">
                          <a:effectLst/>
                        </a:rPr>
                        <a:t>8.27</a:t>
                      </a:r>
                      <a:endParaRPr lang="zh-CN" sz="12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dirty="0">
                          <a:effectLst/>
                        </a:rPr>
                        <a:t>第一次汇报</a:t>
                      </a:r>
                      <a:endParaRPr lang="zh-CN" sz="2000" kern="100" dirty="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a:effectLst/>
                        </a:rPr>
                        <a:t>完成</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en-US" sz="2000" kern="100">
                          <a:effectLst/>
                        </a:rPr>
                        <a:t> </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extLst>
                  <a:ext uri="{0D108BD9-81ED-4DB2-BD59-A6C34878D82A}">
                    <a16:rowId xmlns:a16="http://schemas.microsoft.com/office/drawing/2014/main" val="1126562826"/>
                  </a:ext>
                </a:extLst>
              </a:tr>
              <a:tr h="614223">
                <a:tc>
                  <a:txBody>
                    <a:bodyPr/>
                    <a:lstStyle/>
                    <a:p>
                      <a:pPr>
                        <a:spcAft>
                          <a:spcPts val="0"/>
                        </a:spcAft>
                        <a:tabLst>
                          <a:tab pos="304800" algn="l"/>
                        </a:tabLst>
                      </a:pPr>
                      <a:r>
                        <a:rPr lang="en-US" sz="1200" kern="100">
                          <a:effectLst/>
                        </a:rPr>
                        <a:t>8.28-8.31</a:t>
                      </a:r>
                      <a:endParaRPr lang="zh-CN" sz="12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dirty="0">
                          <a:effectLst/>
                        </a:rPr>
                        <a:t>完成架构和初步分模块的编码工作</a:t>
                      </a:r>
                      <a:endParaRPr lang="zh-CN" sz="2000" kern="100" dirty="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a:effectLst/>
                        </a:rPr>
                        <a:t>完成</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en-US" sz="2000" kern="100">
                          <a:effectLst/>
                        </a:rPr>
                        <a:t> </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extLst>
                  <a:ext uri="{0D108BD9-81ED-4DB2-BD59-A6C34878D82A}">
                    <a16:rowId xmlns:a16="http://schemas.microsoft.com/office/drawing/2014/main" val="2062117173"/>
                  </a:ext>
                </a:extLst>
              </a:tr>
              <a:tr h="626584">
                <a:tc>
                  <a:txBody>
                    <a:bodyPr/>
                    <a:lstStyle/>
                    <a:p>
                      <a:pPr>
                        <a:spcAft>
                          <a:spcPts val="0"/>
                        </a:spcAft>
                        <a:tabLst>
                          <a:tab pos="304800" algn="l"/>
                        </a:tabLst>
                      </a:pPr>
                      <a:r>
                        <a:rPr lang="en-US" sz="1200" kern="100">
                          <a:effectLst/>
                        </a:rPr>
                        <a:t>9.1-9.2</a:t>
                      </a:r>
                      <a:endParaRPr lang="zh-CN" sz="12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dirty="0">
                          <a:effectLst/>
                        </a:rPr>
                        <a:t>初步测试并准备汇报</a:t>
                      </a:r>
                      <a:endParaRPr lang="zh-CN" sz="2000" kern="100" dirty="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dirty="0">
                          <a:effectLst/>
                        </a:rPr>
                        <a:t>完成</a:t>
                      </a:r>
                      <a:endParaRPr lang="zh-CN" sz="2000" kern="100" dirty="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en-US" sz="2000" kern="100">
                          <a:effectLst/>
                        </a:rPr>
                        <a:t> </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extLst>
                  <a:ext uri="{0D108BD9-81ED-4DB2-BD59-A6C34878D82A}">
                    <a16:rowId xmlns:a16="http://schemas.microsoft.com/office/drawing/2014/main" val="1085974321"/>
                  </a:ext>
                </a:extLst>
              </a:tr>
              <a:tr h="626584">
                <a:tc>
                  <a:txBody>
                    <a:bodyPr/>
                    <a:lstStyle/>
                    <a:p>
                      <a:pPr>
                        <a:spcAft>
                          <a:spcPts val="0"/>
                        </a:spcAft>
                        <a:tabLst>
                          <a:tab pos="304800" algn="l"/>
                        </a:tabLst>
                      </a:pPr>
                      <a:r>
                        <a:rPr lang="en-US" sz="1200" kern="100">
                          <a:effectLst/>
                        </a:rPr>
                        <a:t>9.3-9.5</a:t>
                      </a:r>
                      <a:endParaRPr lang="zh-CN" sz="12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a:effectLst/>
                        </a:rPr>
                        <a:t>导出模型，继续测试完善</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dirty="0">
                          <a:effectLst/>
                        </a:rPr>
                        <a:t>完成</a:t>
                      </a:r>
                      <a:endParaRPr lang="zh-CN" sz="2000" kern="100" dirty="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dirty="0">
                          <a:effectLst/>
                        </a:rPr>
                        <a:t>导出模型出现问题，工作延后</a:t>
                      </a:r>
                      <a:endParaRPr lang="zh-CN" sz="2000" kern="100" dirty="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extLst>
                  <a:ext uri="{0D108BD9-81ED-4DB2-BD59-A6C34878D82A}">
                    <a16:rowId xmlns:a16="http://schemas.microsoft.com/office/drawing/2014/main" val="3108318924"/>
                  </a:ext>
                </a:extLst>
              </a:tr>
              <a:tr h="626584">
                <a:tc>
                  <a:txBody>
                    <a:bodyPr/>
                    <a:lstStyle/>
                    <a:p>
                      <a:pPr>
                        <a:spcAft>
                          <a:spcPts val="0"/>
                        </a:spcAft>
                        <a:tabLst>
                          <a:tab pos="304800" algn="l"/>
                        </a:tabLst>
                      </a:pPr>
                      <a:r>
                        <a:rPr lang="en-US" sz="1200" kern="100">
                          <a:effectLst/>
                        </a:rPr>
                        <a:t>9.5-9.7</a:t>
                      </a:r>
                      <a:endParaRPr lang="zh-CN" sz="12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a:effectLst/>
                        </a:rPr>
                        <a:t>继续完善，尝试增加</a:t>
                      </a:r>
                      <a:r>
                        <a:rPr lang="en-US" sz="2000" kern="100">
                          <a:effectLst/>
                        </a:rPr>
                        <a:t>UI</a:t>
                      </a:r>
                      <a:r>
                        <a:rPr lang="zh-CN" sz="2000" kern="100">
                          <a:effectLst/>
                        </a:rPr>
                        <a:t>界面</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a:effectLst/>
                        </a:rPr>
                        <a:t>完成</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en-US" sz="2000" kern="100" dirty="0">
                          <a:effectLst/>
                        </a:rPr>
                        <a:t>UI</a:t>
                      </a:r>
                      <a:r>
                        <a:rPr lang="zh-CN" sz="2000" kern="100" dirty="0">
                          <a:effectLst/>
                        </a:rPr>
                        <a:t>界面简易制作</a:t>
                      </a:r>
                      <a:endParaRPr lang="zh-CN" sz="2000" kern="100" dirty="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extLst>
                  <a:ext uri="{0D108BD9-81ED-4DB2-BD59-A6C34878D82A}">
                    <a16:rowId xmlns:a16="http://schemas.microsoft.com/office/drawing/2014/main" val="2087273697"/>
                  </a:ext>
                </a:extLst>
              </a:tr>
              <a:tr h="626584">
                <a:tc>
                  <a:txBody>
                    <a:bodyPr/>
                    <a:lstStyle/>
                    <a:p>
                      <a:pPr>
                        <a:spcAft>
                          <a:spcPts val="0"/>
                        </a:spcAft>
                        <a:tabLst>
                          <a:tab pos="304800" algn="l"/>
                        </a:tabLst>
                      </a:pPr>
                      <a:r>
                        <a:rPr lang="en-US" sz="1200" kern="100">
                          <a:effectLst/>
                        </a:rPr>
                        <a:t>9.8-9.9</a:t>
                      </a:r>
                      <a:endParaRPr lang="zh-CN" sz="12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a:effectLst/>
                        </a:rPr>
                        <a:t>完善系统，准备最终答辩</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a:effectLst/>
                        </a:rPr>
                        <a:t>完成</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en-US" sz="2000" kern="100" dirty="0">
                          <a:effectLst/>
                        </a:rPr>
                        <a:t> </a:t>
                      </a:r>
                      <a:endParaRPr lang="zh-CN" sz="2000" kern="100" dirty="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extLst>
                  <a:ext uri="{0D108BD9-81ED-4DB2-BD59-A6C34878D82A}">
                    <a16:rowId xmlns:a16="http://schemas.microsoft.com/office/drawing/2014/main" val="1642336155"/>
                  </a:ext>
                </a:extLst>
              </a:tr>
            </a:tbl>
          </a:graphicData>
        </a:graphic>
      </p:graphicFrame>
    </p:spTree>
    <p:extLst>
      <p:ext uri="{BB962C8B-B14F-4D97-AF65-F5344CB8AC3E}">
        <p14:creationId xmlns:p14="http://schemas.microsoft.com/office/powerpoint/2010/main" val="3073196356"/>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成员介绍</a:t>
            </a:r>
          </a:p>
        </p:txBody>
      </p:sp>
      <p:grpSp>
        <p:nvGrpSpPr>
          <p:cNvPr id="44" name="组合 43">
            <a:extLst>
              <a:ext uri="{FF2B5EF4-FFF2-40B4-BE49-F238E27FC236}">
                <a16:creationId xmlns:a16="http://schemas.microsoft.com/office/drawing/2014/main" id="{A499AAA1-9996-44A6-8E4B-BE035505195E}"/>
              </a:ext>
            </a:extLst>
          </p:cNvPr>
          <p:cNvGrpSpPr/>
          <p:nvPr/>
        </p:nvGrpSpPr>
        <p:grpSpPr>
          <a:xfrm>
            <a:off x="453083" y="1028700"/>
            <a:ext cx="4272085" cy="2229897"/>
            <a:chOff x="660400" y="1243872"/>
            <a:chExt cx="4272085" cy="2229897"/>
          </a:xfrm>
        </p:grpSpPr>
        <p:sp>
          <p:nvSpPr>
            <p:cNvPr id="45" name="文本框 44">
              <a:extLst>
                <a:ext uri="{FF2B5EF4-FFF2-40B4-BE49-F238E27FC236}">
                  <a16:creationId xmlns:a16="http://schemas.microsoft.com/office/drawing/2014/main" id="{77146EE2-FAE5-4CE4-855C-DDD2745435EF}"/>
                </a:ext>
              </a:extLst>
            </p:cNvPr>
            <p:cNvSpPr txBox="1"/>
            <p:nvPr/>
          </p:nvSpPr>
          <p:spPr>
            <a:xfrm>
              <a:off x="1478403" y="1450775"/>
              <a:ext cx="306553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300" normalizeH="0" baseline="0" noProof="0" dirty="0">
                  <a:ln>
                    <a:noFill/>
                  </a:ln>
                  <a:solidFill>
                    <a:srgbClr val="A13F0B"/>
                  </a:solidFill>
                  <a:effectLst/>
                  <a:uLnTx/>
                  <a:uFillTx/>
                  <a:latin typeface="微软雅黑"/>
                  <a:ea typeface="微软雅黑"/>
                  <a:cs typeface="+mn-cs"/>
                </a:rPr>
                <a:t>张以宁</a:t>
              </a:r>
              <a:r>
                <a:rPr kumimoji="0" lang="zh-CN" altLang="en-US" sz="1600" b="0" i="0" u="none" strike="noStrike" kern="1200" cap="none" spc="300" normalizeH="0" baseline="0" noProof="0" dirty="0">
                  <a:ln>
                    <a:noFill/>
                  </a:ln>
                  <a:solidFill>
                    <a:srgbClr val="A13F0B"/>
                  </a:solidFill>
                  <a:effectLst/>
                  <a:uLnTx/>
                  <a:uFillTx/>
                  <a:latin typeface="微软雅黑"/>
                  <a:ea typeface="微软雅黑"/>
                  <a:cs typeface="+mn-cs"/>
                </a:rPr>
                <a:t> 测试 编程</a:t>
              </a:r>
              <a:endParaRPr kumimoji="0" lang="zh-CN" altLang="en-US" sz="2800" b="0" i="0" u="none" strike="noStrike" kern="1200" cap="none" spc="300" normalizeH="0" baseline="0" noProof="0" dirty="0">
                <a:ln>
                  <a:noFill/>
                </a:ln>
                <a:solidFill>
                  <a:srgbClr val="A13F0B"/>
                </a:solidFill>
                <a:effectLst/>
                <a:uLnTx/>
                <a:uFillTx/>
                <a:latin typeface="微软雅黑"/>
                <a:ea typeface="微软雅黑"/>
                <a:cs typeface="+mn-cs"/>
              </a:endParaRPr>
            </a:p>
          </p:txBody>
        </p:sp>
        <p:grpSp>
          <p:nvGrpSpPr>
            <p:cNvPr id="46" name="组合 45">
              <a:extLst>
                <a:ext uri="{FF2B5EF4-FFF2-40B4-BE49-F238E27FC236}">
                  <a16:creationId xmlns:a16="http://schemas.microsoft.com/office/drawing/2014/main" id="{97725BCB-EBF2-4FFA-995C-482171F4F50A}"/>
                </a:ext>
              </a:extLst>
            </p:cNvPr>
            <p:cNvGrpSpPr/>
            <p:nvPr/>
          </p:nvGrpSpPr>
          <p:grpSpPr>
            <a:xfrm>
              <a:off x="660400" y="1243872"/>
              <a:ext cx="4272085" cy="2229897"/>
              <a:chOff x="660400" y="1243872"/>
              <a:chExt cx="4272085" cy="2229897"/>
            </a:xfrm>
          </p:grpSpPr>
          <p:sp>
            <p:nvSpPr>
              <p:cNvPr id="47" name="矩形 46">
                <a:extLst>
                  <a:ext uri="{FF2B5EF4-FFF2-40B4-BE49-F238E27FC236}">
                    <a16:creationId xmlns:a16="http://schemas.microsoft.com/office/drawing/2014/main" id="{35917F23-BE35-4730-9C41-C5DE73AF31E4}"/>
                  </a:ext>
                </a:extLst>
              </p:cNvPr>
              <p:cNvSpPr/>
              <p:nvPr/>
            </p:nvSpPr>
            <p:spPr>
              <a:xfrm>
                <a:off x="660400" y="1243872"/>
                <a:ext cx="4272085" cy="2229897"/>
              </a:xfrm>
              <a:prstGeom prst="rect">
                <a:avLst/>
              </a:prstGeom>
              <a:noFill/>
              <a:ln w="190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48" name="矩形 47">
                <a:extLst>
                  <a:ext uri="{FF2B5EF4-FFF2-40B4-BE49-F238E27FC236}">
                    <a16:creationId xmlns:a16="http://schemas.microsoft.com/office/drawing/2014/main" id="{E891F38B-67A2-496D-8F6C-5CF712A8946B}"/>
                  </a:ext>
                </a:extLst>
              </p:cNvPr>
              <p:cNvSpPr/>
              <p:nvPr/>
            </p:nvSpPr>
            <p:spPr>
              <a:xfrm>
                <a:off x="861023" y="1424137"/>
                <a:ext cx="620664" cy="610939"/>
              </a:xfrm>
              <a:prstGeom prst="rect">
                <a:avLst/>
              </a:prstGeom>
              <a:solidFill>
                <a:srgbClr val="A13F0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49" name="文本框 48">
                <a:extLst>
                  <a:ext uri="{FF2B5EF4-FFF2-40B4-BE49-F238E27FC236}">
                    <a16:creationId xmlns:a16="http://schemas.microsoft.com/office/drawing/2014/main" id="{BF000BCB-2B4F-4093-BFC7-23AA8D86C90E}"/>
                  </a:ext>
                </a:extLst>
              </p:cNvPr>
              <p:cNvSpPr txBox="1"/>
              <p:nvPr/>
            </p:nvSpPr>
            <p:spPr>
              <a:xfrm>
                <a:off x="1061646" y="2282245"/>
                <a:ext cx="3686200" cy="1045223"/>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
                    <a:srgbClr val="8E0309"/>
                  </a:buClr>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负责训练模型的测试和评估，搜集充分的数据集，使用多种评测指标对产出的模型进行评价。</a:t>
                </a:r>
                <a:endParaRPr kumimoji="0" lang="en-US" altLang="zh-CN"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p:txBody>
          </p:sp>
        </p:grpSp>
      </p:grpSp>
      <p:graphicFrame>
        <p:nvGraphicFramePr>
          <p:cNvPr id="6" name="表格 5">
            <a:extLst>
              <a:ext uri="{FF2B5EF4-FFF2-40B4-BE49-F238E27FC236}">
                <a16:creationId xmlns:a16="http://schemas.microsoft.com/office/drawing/2014/main" id="{A1526433-3BB4-44AF-BFF4-39DB0CC47B37}"/>
              </a:ext>
            </a:extLst>
          </p:cNvPr>
          <p:cNvGraphicFramePr>
            <a:graphicFrameLocks noGrp="1"/>
          </p:cNvGraphicFramePr>
          <p:nvPr>
            <p:extLst>
              <p:ext uri="{D42A27DB-BD31-4B8C-83A1-F6EECF244321}">
                <p14:modId xmlns:p14="http://schemas.microsoft.com/office/powerpoint/2010/main" val="3748720852"/>
              </p:ext>
            </p:extLst>
          </p:nvPr>
        </p:nvGraphicFramePr>
        <p:xfrm>
          <a:off x="5126414" y="1019804"/>
          <a:ext cx="6127740" cy="4979064"/>
        </p:xfrm>
        <a:graphic>
          <a:graphicData uri="http://schemas.openxmlformats.org/drawingml/2006/table">
            <a:tbl>
              <a:tblPr firstRow="1" firstCol="1" bandRow="1">
                <a:tableStyleId>{00A15C55-8517-42AA-B614-E9B94910E393}</a:tableStyleId>
              </a:tblPr>
              <a:tblGrid>
                <a:gridCol w="643289">
                  <a:extLst>
                    <a:ext uri="{9D8B030D-6E8A-4147-A177-3AD203B41FA5}">
                      <a16:colId xmlns:a16="http://schemas.microsoft.com/office/drawing/2014/main" val="1338614285"/>
                    </a:ext>
                  </a:extLst>
                </a:gridCol>
                <a:gridCol w="5484451">
                  <a:extLst>
                    <a:ext uri="{9D8B030D-6E8A-4147-A177-3AD203B41FA5}">
                      <a16:colId xmlns:a16="http://schemas.microsoft.com/office/drawing/2014/main" val="2593602815"/>
                    </a:ext>
                  </a:extLst>
                </a:gridCol>
              </a:tblGrid>
              <a:tr h="616785">
                <a:tc>
                  <a:txBody>
                    <a:bodyPr/>
                    <a:lstStyle/>
                    <a:p>
                      <a:pPr algn="ctr">
                        <a:spcAft>
                          <a:spcPts val="0"/>
                        </a:spcAft>
                      </a:pPr>
                      <a:r>
                        <a:rPr lang="zh-CN" sz="1100" kern="0" dirty="0">
                          <a:effectLst/>
                        </a:rPr>
                        <a:t>时间</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tc>
                  <a:txBody>
                    <a:bodyPr/>
                    <a:lstStyle/>
                    <a:p>
                      <a:pPr algn="l">
                        <a:spcAft>
                          <a:spcPts val="0"/>
                        </a:spcAft>
                      </a:pPr>
                      <a:r>
                        <a:rPr lang="zh-CN" sz="1100" kern="0">
                          <a:effectLst/>
                        </a:rPr>
                        <a:t>工作内容</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extLst>
                  <a:ext uri="{0D108BD9-81ED-4DB2-BD59-A6C34878D82A}">
                    <a16:rowId xmlns:a16="http://schemas.microsoft.com/office/drawing/2014/main" val="1812195403"/>
                  </a:ext>
                </a:extLst>
              </a:tr>
              <a:tr h="616785">
                <a:tc>
                  <a:txBody>
                    <a:bodyPr/>
                    <a:lstStyle/>
                    <a:p>
                      <a:pPr algn="ctr">
                        <a:spcAft>
                          <a:spcPts val="0"/>
                        </a:spcAft>
                      </a:pPr>
                      <a:r>
                        <a:rPr lang="en-US" sz="1100" kern="0">
                          <a:effectLst/>
                        </a:rPr>
                        <a:t>8.25-8.26</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tc>
                  <a:txBody>
                    <a:bodyPr/>
                    <a:lstStyle/>
                    <a:p>
                      <a:pPr algn="l">
                        <a:spcAft>
                          <a:spcPts val="0"/>
                        </a:spcAft>
                      </a:pPr>
                      <a:r>
                        <a:rPr lang="zh-CN" sz="1800" kern="0" dirty="0">
                          <a:effectLst/>
                        </a:rPr>
                        <a:t>查找</a:t>
                      </a:r>
                      <a:r>
                        <a:rPr lang="en-US" sz="1800" kern="0" dirty="0">
                          <a:effectLst/>
                        </a:rPr>
                        <a:t>APT</a:t>
                      </a:r>
                      <a:r>
                        <a:rPr lang="zh-CN" sz="1800" kern="0" dirty="0">
                          <a:effectLst/>
                        </a:rPr>
                        <a:t>组织相关资料，了解课题背景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extLst>
                  <a:ext uri="{0D108BD9-81ED-4DB2-BD59-A6C34878D82A}">
                    <a16:rowId xmlns:a16="http://schemas.microsoft.com/office/drawing/2014/main" val="2500585454"/>
                  </a:ext>
                </a:extLst>
              </a:tr>
              <a:tr h="1049073">
                <a:tc>
                  <a:txBody>
                    <a:bodyPr/>
                    <a:lstStyle/>
                    <a:p>
                      <a:pPr algn="ctr">
                        <a:spcAft>
                          <a:spcPts val="0"/>
                        </a:spcAft>
                      </a:pPr>
                      <a:r>
                        <a:rPr lang="en-US" sz="1100" kern="0">
                          <a:effectLst/>
                        </a:rPr>
                        <a:t>8.27</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tc>
                  <a:txBody>
                    <a:bodyPr/>
                    <a:lstStyle/>
                    <a:p>
                      <a:pPr algn="l">
                        <a:spcAft>
                          <a:spcPts val="0"/>
                        </a:spcAft>
                      </a:pPr>
                      <a:r>
                        <a:rPr lang="zh-CN" sz="1800" kern="0" dirty="0">
                          <a:effectLst/>
                        </a:rPr>
                        <a:t>第一次汇报，与负责老师交流，确定数据集的收集来源及范围</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extLst>
                  <a:ext uri="{0D108BD9-81ED-4DB2-BD59-A6C34878D82A}">
                    <a16:rowId xmlns:a16="http://schemas.microsoft.com/office/drawing/2014/main" val="3230201451"/>
                  </a:ext>
                </a:extLst>
              </a:tr>
              <a:tr h="663358">
                <a:tc>
                  <a:txBody>
                    <a:bodyPr/>
                    <a:lstStyle/>
                    <a:p>
                      <a:pPr algn="ctr">
                        <a:spcAft>
                          <a:spcPts val="0"/>
                        </a:spcAft>
                      </a:pPr>
                      <a:r>
                        <a:rPr lang="en-US" sz="1100" kern="0">
                          <a:effectLst/>
                        </a:rPr>
                        <a:t>8.28-8.31</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tc>
                  <a:txBody>
                    <a:bodyPr/>
                    <a:lstStyle/>
                    <a:p>
                      <a:pPr algn="l">
                        <a:spcAft>
                          <a:spcPts val="0"/>
                        </a:spcAft>
                      </a:pPr>
                      <a:r>
                        <a:rPr lang="zh-CN" sz="1800" kern="0" dirty="0">
                          <a:effectLst/>
                        </a:rPr>
                        <a:t>完成数据集的收集整理，与开发人员沟通，制作测试需要的完整资料</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extLst>
                  <a:ext uri="{0D108BD9-81ED-4DB2-BD59-A6C34878D82A}">
                    <a16:rowId xmlns:a16="http://schemas.microsoft.com/office/drawing/2014/main" val="2811241476"/>
                  </a:ext>
                </a:extLst>
              </a:tr>
              <a:tr h="624548">
                <a:tc>
                  <a:txBody>
                    <a:bodyPr/>
                    <a:lstStyle/>
                    <a:p>
                      <a:pPr algn="ctr">
                        <a:spcAft>
                          <a:spcPts val="0"/>
                        </a:spcAft>
                      </a:pPr>
                      <a:r>
                        <a:rPr lang="en-US" sz="1100" kern="0">
                          <a:effectLst/>
                        </a:rPr>
                        <a:t>9.1</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tc>
                  <a:txBody>
                    <a:bodyPr/>
                    <a:lstStyle/>
                    <a:p>
                      <a:pPr algn="l">
                        <a:spcAft>
                          <a:spcPts val="0"/>
                        </a:spcAft>
                      </a:pPr>
                      <a:r>
                        <a:rPr lang="zh-CN" sz="1800" kern="0" dirty="0">
                          <a:effectLst/>
                        </a:rPr>
                        <a:t>进行功能测试，向开发人员反馈测试情况</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extLst>
                  <a:ext uri="{0D108BD9-81ED-4DB2-BD59-A6C34878D82A}">
                    <a16:rowId xmlns:a16="http://schemas.microsoft.com/office/drawing/2014/main" val="2371263209"/>
                  </a:ext>
                </a:extLst>
              </a:tr>
              <a:tr h="462738">
                <a:tc>
                  <a:txBody>
                    <a:bodyPr/>
                    <a:lstStyle/>
                    <a:p>
                      <a:pPr algn="ctr">
                        <a:spcAft>
                          <a:spcPts val="0"/>
                        </a:spcAft>
                      </a:pPr>
                      <a:r>
                        <a:rPr lang="en-US" sz="1100" kern="0">
                          <a:effectLst/>
                        </a:rPr>
                        <a:t>9.2</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tc>
                  <a:txBody>
                    <a:bodyPr/>
                    <a:lstStyle/>
                    <a:p>
                      <a:pPr algn="l">
                        <a:spcAft>
                          <a:spcPts val="0"/>
                        </a:spcAft>
                      </a:pPr>
                      <a:r>
                        <a:rPr lang="zh-CN" sz="1800" kern="0" dirty="0">
                          <a:effectLst/>
                        </a:rPr>
                        <a:t>第二次汇报，根据交流情况确定下阶段测试计划</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extLst>
                  <a:ext uri="{0D108BD9-81ED-4DB2-BD59-A6C34878D82A}">
                    <a16:rowId xmlns:a16="http://schemas.microsoft.com/office/drawing/2014/main" val="133654682"/>
                  </a:ext>
                </a:extLst>
              </a:tr>
              <a:tr h="315259">
                <a:tc>
                  <a:txBody>
                    <a:bodyPr/>
                    <a:lstStyle/>
                    <a:p>
                      <a:pPr algn="ctr">
                        <a:spcAft>
                          <a:spcPts val="0"/>
                        </a:spcAft>
                      </a:pPr>
                      <a:r>
                        <a:rPr lang="en-US" sz="1100" kern="0">
                          <a:effectLst/>
                        </a:rPr>
                        <a:t>9.3-9.5</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tc>
                  <a:txBody>
                    <a:bodyPr/>
                    <a:lstStyle/>
                    <a:p>
                      <a:pPr algn="l">
                        <a:spcAft>
                          <a:spcPts val="0"/>
                        </a:spcAft>
                      </a:pPr>
                      <a:r>
                        <a:rPr lang="zh-CN" sz="1800" kern="0" dirty="0">
                          <a:effectLst/>
                        </a:rPr>
                        <a:t>待定，根据具体开发情况及功能实现进行相应测试</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extLst>
                  <a:ext uri="{0D108BD9-81ED-4DB2-BD59-A6C34878D82A}">
                    <a16:rowId xmlns:a16="http://schemas.microsoft.com/office/drawing/2014/main" val="1254080053"/>
                  </a:ext>
                </a:extLst>
              </a:tr>
              <a:tr h="315259">
                <a:tc>
                  <a:txBody>
                    <a:bodyPr/>
                    <a:lstStyle/>
                    <a:p>
                      <a:pPr algn="ctr">
                        <a:spcAft>
                          <a:spcPts val="0"/>
                        </a:spcAft>
                      </a:pPr>
                      <a:r>
                        <a:rPr lang="en-US" sz="1100" kern="0">
                          <a:effectLst/>
                        </a:rPr>
                        <a:t>9.6-9.7</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tc>
                  <a:txBody>
                    <a:bodyPr/>
                    <a:lstStyle/>
                    <a:p>
                      <a:pPr algn="l">
                        <a:spcAft>
                          <a:spcPts val="0"/>
                        </a:spcAft>
                      </a:pPr>
                      <a:r>
                        <a:rPr lang="zh-CN" sz="1800" kern="0" dirty="0">
                          <a:effectLst/>
                        </a:rPr>
                        <a:t>进行</a:t>
                      </a:r>
                      <a:r>
                        <a:rPr lang="en-US" sz="1800" kern="0" dirty="0">
                          <a:effectLst/>
                        </a:rPr>
                        <a:t>UI</a:t>
                      </a:r>
                      <a:r>
                        <a:rPr lang="zh-CN" sz="1800" kern="0" dirty="0">
                          <a:effectLst/>
                        </a:rPr>
                        <a:t>界面的测试和评估</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extLst>
                  <a:ext uri="{0D108BD9-81ED-4DB2-BD59-A6C34878D82A}">
                    <a16:rowId xmlns:a16="http://schemas.microsoft.com/office/drawing/2014/main" val="3228839377"/>
                  </a:ext>
                </a:extLst>
              </a:tr>
              <a:tr h="315259">
                <a:tc>
                  <a:txBody>
                    <a:bodyPr/>
                    <a:lstStyle/>
                    <a:p>
                      <a:pPr algn="ctr">
                        <a:spcAft>
                          <a:spcPts val="0"/>
                        </a:spcAft>
                      </a:pPr>
                      <a:r>
                        <a:rPr lang="en-US" sz="1100" kern="0">
                          <a:effectLst/>
                        </a:rPr>
                        <a:t>9.8-9.9</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tc>
                  <a:txBody>
                    <a:bodyPr/>
                    <a:lstStyle/>
                    <a:p>
                      <a:pPr algn="l">
                        <a:spcAft>
                          <a:spcPts val="0"/>
                        </a:spcAft>
                      </a:pPr>
                      <a:r>
                        <a:rPr lang="zh-CN" sz="1800" kern="0" dirty="0">
                          <a:effectLst/>
                        </a:rPr>
                        <a:t>编写完整的测试报告文档，准备验收提交</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extLst>
                  <a:ext uri="{0D108BD9-81ED-4DB2-BD59-A6C34878D82A}">
                    <a16:rowId xmlns:a16="http://schemas.microsoft.com/office/drawing/2014/main" val="3626788953"/>
                  </a:ext>
                </a:extLst>
              </a:tr>
            </a:tbl>
          </a:graphicData>
        </a:graphic>
      </p:graphicFrame>
    </p:spTree>
    <p:extLst>
      <p:ext uri="{BB962C8B-B14F-4D97-AF65-F5344CB8AC3E}">
        <p14:creationId xmlns:p14="http://schemas.microsoft.com/office/powerpoint/2010/main" val="97088477"/>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1_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1">
    <a:dk1>
      <a:srgbClr val="000000"/>
    </a:dk1>
    <a:lt1>
      <a:srgbClr val="FFFFFF"/>
    </a:lt1>
    <a:dk2>
      <a:srgbClr val="768395"/>
    </a:dk2>
    <a:lt2>
      <a:srgbClr val="F0F0F0"/>
    </a:lt2>
    <a:accent1>
      <a:srgbClr val="006C39"/>
    </a:accent1>
    <a:accent2>
      <a:srgbClr val="01518A"/>
    </a:accent2>
    <a:accent3>
      <a:srgbClr val="A13F0B"/>
    </a:accent3>
    <a:accent4>
      <a:srgbClr val="A13F0B"/>
    </a:accent4>
    <a:accent5>
      <a:srgbClr val="015CB3"/>
    </a:accent5>
    <a:accent6>
      <a:srgbClr val="01386A"/>
    </a:accent6>
    <a:hlink>
      <a:srgbClr val="4472C4"/>
    </a:hlink>
    <a:folHlink>
      <a:srgbClr val="BFBFBF"/>
    </a:folHlink>
  </a:clrScheme>
  <a:fontScheme name="自定义 3">
    <a:majorFont>
      <a:latin typeface="Arial Black"/>
      <a:ea typeface="启功字体简体"/>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641</TotalTime>
  <Words>3415</Words>
  <Application>Microsoft Office PowerPoint</Application>
  <PresentationFormat>宽屏</PresentationFormat>
  <Paragraphs>459</Paragraphs>
  <Slides>36</Slides>
  <Notes>10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等线</vt:lpstr>
      <vt:lpstr>宋体</vt:lpstr>
      <vt:lpstr>微软雅黑</vt:lpstr>
      <vt:lpstr>微软雅黑 Light</vt:lpstr>
      <vt:lpstr>Arial</vt:lpstr>
      <vt:lpstr>Arial Black</vt:lpstr>
      <vt:lpstr>Century Gothic</vt:lpstr>
      <vt:lpstr>Times New Roman</vt:lpstr>
      <vt:lpstr>Wingdings 3</vt:lpstr>
      <vt:lpstr>1_Office 主题​​</vt:lpstr>
      <vt:lpstr>基于机器学习的APT检测 第六次汇报</vt:lpstr>
      <vt:lpstr>PowerPoint 演示文稿</vt:lpstr>
      <vt:lpstr>PowerPoint 演示文稿</vt:lpstr>
      <vt:lpstr>软件架构</vt:lpstr>
      <vt:lpstr>文档管理及规范化</vt:lpstr>
      <vt:lpstr>版本管理</vt:lpstr>
      <vt:lpstr>财务</vt:lpstr>
      <vt:lpstr>编码工作</vt:lpstr>
      <vt:lpstr>成员介绍</vt:lpstr>
      <vt:lpstr>成员介绍</vt:lpstr>
      <vt:lpstr>成员介绍</vt:lpstr>
      <vt:lpstr>PowerPoint 演示文稿</vt:lpstr>
      <vt:lpstr>选题介绍</vt:lpstr>
      <vt:lpstr>业务需求</vt:lpstr>
      <vt:lpstr>技术需求</vt:lpstr>
      <vt:lpstr>开发模型</vt:lpstr>
      <vt:lpstr>PowerPoint 演示文稿</vt:lpstr>
      <vt:lpstr>PowerPoint 演示文稿</vt:lpstr>
      <vt:lpstr>相关报表-甘特图</vt:lpstr>
      <vt:lpstr>相关报表-基准工时</vt:lpstr>
      <vt:lpstr>工作会议 8.24 8.25</vt:lpstr>
      <vt:lpstr>工作会议 8.30</vt:lpstr>
      <vt:lpstr>工作会议 9.5</vt:lpstr>
      <vt:lpstr>教师交流与指导</vt:lpstr>
      <vt:lpstr>相关文档</vt:lpstr>
      <vt:lpstr>PowerPoint 演示文稿</vt:lpstr>
      <vt:lpstr>经济决策工具：Excel</vt:lpstr>
      <vt:lpstr>预算使用概述</vt:lpstr>
      <vt:lpstr>劳务费-加班导致劳务费预算波动</vt:lpstr>
      <vt:lpstr>PowerPoint 演示文稿</vt:lpstr>
      <vt:lpstr>遇到的困难</vt:lpstr>
      <vt:lpstr>代码分析</vt:lpstr>
      <vt:lpstr>遇到的困难</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殷 满鑫</dc:creator>
  <cp:lastModifiedBy>殷 满鑫</cp:lastModifiedBy>
  <cp:revision>144</cp:revision>
  <dcterms:created xsi:type="dcterms:W3CDTF">2021-08-26T12:45:33Z</dcterms:created>
  <dcterms:modified xsi:type="dcterms:W3CDTF">2021-09-12T10:29:27Z</dcterms:modified>
</cp:coreProperties>
</file>